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4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6" r:id="rId3"/>
    <p:sldMasterId id="2147483750" r:id="rId4"/>
  </p:sldMasterIdLst>
  <p:notesMasterIdLst>
    <p:notesMasterId r:id="rId27"/>
  </p:notesMasterIdLst>
  <p:sldIdLst>
    <p:sldId id="443" r:id="rId5"/>
    <p:sldId id="436" r:id="rId6"/>
    <p:sldId id="356" r:id="rId7"/>
    <p:sldId id="387" r:id="rId8"/>
    <p:sldId id="425" r:id="rId9"/>
    <p:sldId id="426" r:id="rId10"/>
    <p:sldId id="386" r:id="rId11"/>
    <p:sldId id="278" r:id="rId12"/>
    <p:sldId id="277" r:id="rId13"/>
    <p:sldId id="456" r:id="rId14"/>
    <p:sldId id="449" r:id="rId15"/>
    <p:sldId id="283" r:id="rId16"/>
    <p:sldId id="457" r:id="rId17"/>
    <p:sldId id="458" r:id="rId18"/>
    <p:sldId id="431" r:id="rId19"/>
    <p:sldId id="451" r:id="rId20"/>
    <p:sldId id="450" r:id="rId21"/>
    <p:sldId id="447" r:id="rId22"/>
    <p:sldId id="453" r:id="rId23"/>
    <p:sldId id="454" r:id="rId24"/>
    <p:sldId id="459" r:id="rId25"/>
    <p:sldId id="460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CC0000"/>
    <a:srgbClr val="FF66CC"/>
    <a:srgbClr val="CC3300"/>
    <a:srgbClr val="FFFF00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7" autoAdjust="0"/>
  </p:normalViewPr>
  <p:slideViewPr>
    <p:cSldViewPr>
      <p:cViewPr varScale="1">
        <p:scale>
          <a:sx n="122" d="100"/>
          <a:sy n="122" d="100"/>
        </p:scale>
        <p:origin x="1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5963929-EA2A-4773-90B3-2E8EF17A16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00139C9-2D4C-4A5F-AF60-95C9FFBE79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2EE54D7-549D-4D79-B1BC-184733819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BAAD916F-D580-4CB8-A3E8-D5B28A9DA5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Click to edit Master text styles</a:t>
            </a:r>
          </a:p>
          <a:p>
            <a:pPr lvl="1"/>
            <a:r>
              <a:rPr lang="cs-CZ" altLang="en-US" noProof="0"/>
              <a:t>Second level</a:t>
            </a:r>
          </a:p>
          <a:p>
            <a:pPr lvl="2"/>
            <a:r>
              <a:rPr lang="cs-CZ" altLang="en-US" noProof="0"/>
              <a:t>Third level</a:t>
            </a:r>
          </a:p>
          <a:p>
            <a:pPr lvl="3"/>
            <a:r>
              <a:rPr lang="cs-CZ" altLang="en-US" noProof="0"/>
              <a:t>Fourth level</a:t>
            </a:r>
          </a:p>
          <a:p>
            <a:pPr lvl="4"/>
            <a:r>
              <a:rPr lang="cs-CZ" alt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47D0EF49-FE4F-4805-A02D-1DC67BAF75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A4DF4C72-6BD0-4211-8197-63EDCBA4A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4FB75D-3E49-4595-AC29-1801645BDBE6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127C-591C-44FC-9555-85ED618D4D88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673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BFFF-3CE3-47A3-B10B-9C8CE8577366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698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A9F8-CE23-407B-9585-068A9EBCFB49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520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706" y="1437894"/>
            <a:ext cx="10438587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21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4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12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14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83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7A958-58E9-4802-9248-E54ECFE3A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40EFD4-BE85-4160-B495-7EDD3B01C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254CCD-5E9A-4F1F-9FAF-05CF689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5E6A7-C286-4DE8-ADBE-CDDCFE49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5F75EB-8538-4ED6-B587-0A6BBC77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7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DE685-BCEA-4CFF-8482-42EE8B20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802B1-214E-4116-8856-9A0BD64C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889EB-3CA0-4DA0-8863-8033E060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4157BF-2644-4FFC-AF2C-59E247F2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E32CF7-13E3-418A-BA4F-64532082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144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5CB38-29B3-4908-8141-4672F8D8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EC22CD-1620-4C59-9521-A51A053B7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F4AC0D-4EDF-4934-9264-5CD0A823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CE56A-2F12-4853-8678-DE6D4266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DC2983-0FFF-4792-B67C-41DA02C9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518-867A-4F16-8C0F-F8DF3B5797A6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1964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4D544-E4A4-43AB-ADE0-96A2F6F6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FB89F-D93C-44FF-AC21-DD738387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5E1298-01A5-456A-996A-84E494F27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1E5A25-1B1F-4DDE-AD00-EB828B7E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9830BF-B6C3-43B7-A13E-46B10B18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46450-0AB7-4C16-9B72-DC498612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7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602667-D302-4F98-9E42-5BE5CA84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DD363E-9847-4879-B168-D765ED4C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F5564C-3413-49BE-A30E-88A5D4A2D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1CF76C-FAFA-45B2-A4CE-8C84150FD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4F5F57-75D3-46FC-9F44-E9E44A0AE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F4DD46-E312-4BF3-A0C3-5B5927C8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895DA8-3B21-4A9E-AFF7-EB3304C7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358166-8DFA-4B53-A9A9-1A408527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3986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3703C-F1F9-405F-80FB-C3C11975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9BA714-ED75-456A-9515-F8D92C9A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B9FF2B-B36B-481C-BCA3-EE06E526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F4E09A-C1F8-48EB-BDD7-C8F2AFB1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CA3E7-FD73-48E4-A9B5-E6C5B90B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3D7010-81C2-4D3E-BF5C-206CBF5E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7D642C-3BCB-4B6B-AA76-B45952A2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4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0AB19-412F-446F-BB29-1945280D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CDE50-263B-4C54-93CA-717FE6D5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7413F5-B88B-47BD-8413-2F355C35D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13FF8F-6DF1-4686-9F20-5F43836A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F6D357-F9DF-479B-9DD5-DF7E186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F007ED-B00B-4FE8-B7CE-18BA41E8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6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2E36F-ADA7-4533-8A4A-40CE9730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0CCD19-BCFD-45FC-B35C-1C10AB6AD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EEFE2C-4FFA-47CF-A27F-F52E36885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ED444F-31B1-44A8-B573-E41120A2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5B8DC9-FA70-41CE-A4CE-E310A8AA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1E5029-4C0A-4C19-8E94-92B5EA13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879B4-685F-4AB8-9786-DDDADFCA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857637-6D05-44FC-95DD-00124124F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09D5CF-64DE-46DA-B5EE-5136C7CF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B671B-134C-47FF-A431-D1D39F53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9A118F-E6F0-40B4-A0A7-678EDFAC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3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A466BA-E0D3-4752-B773-F074B81DA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1FD268-68A0-42EB-A738-E6B0DC7B3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401C7D-6E47-423E-87AD-ADFC9CE0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F6AB42-EB6B-40F6-BD05-FAE596F9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F2293D-B647-4987-A56F-A756A020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41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A384-19D9-48DA-91D7-39CE86B3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E2EB9-EC02-4DA7-8471-0A575B4D5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9C68-DD38-4375-A5E8-6FD80EC7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7BD94-4B1D-455D-9496-D6855CD5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12DBC-7D9B-40BC-83A7-6C8C555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05C3-2D8E-4281-82E3-6D5CD426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25EF-712A-4F01-8954-803AFE703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E4DC-3D21-4A8F-9AF6-186076AC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24B59-0257-4DE3-BF3A-CF96CED4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FD02-657B-4883-BAD9-E5716C86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68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1518-867A-4F16-8C0F-F8DF3B5797A6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8074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CD1C-27F4-4C9A-A71D-BC565D53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A99CA-5236-48AE-8F7D-4D517EC9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650F-12E2-4CCC-943E-085ABA2A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838DB-5AEB-4322-AA30-18E8246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39BD3-AB59-4613-B094-085FAFAA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183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A87D-67B9-44E3-B53D-AB214EDC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83B3-2084-431D-B605-007F88D43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566C8-C455-4EE0-BABB-D287B39C0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EC868-6861-4052-8A9C-570AA03C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469BD-D5DF-4A4F-872B-161A18F9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DC99B-5FF6-4FB9-92F6-F3A833D3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689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AC4B-63D7-42F4-BE1D-D83CA0D5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0FF7F-D550-4B3A-9853-1D4F6AF62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07A61-F0FC-4D3C-A274-ED4FB4A6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996D3-51F0-42F3-977D-089798170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A9525-AB28-48AA-BDCF-950CA0570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CD6F1-EF6B-4192-BFB2-58EC3509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ADF03-BB3B-4D88-8400-4D1542A4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949E3-D970-4563-A37B-A6A884A7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76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EE7B-2F06-49CE-8AA4-F42C0EAE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14A54-D65D-4DFA-96FA-4A888F81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470CE-5EEE-45F8-BC2E-93719CCD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4DED0-8EA0-4577-B2EF-A48AA823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028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0E3E4-603E-4498-A347-928B01C5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A7AA3-5B41-4F39-BCE4-FCAFAFD1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08015-DCCD-4311-8DA0-6F20D48B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772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638D-F844-4A41-9BDE-295BBC32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878E-B109-45DC-BB67-512A3C05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0AED-E3E8-4A4C-AC08-8696512C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3F1F3-12CD-4046-8985-244C5C8B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2F571-350E-4537-AC11-E501A435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3F7B7-4DA3-41FE-B0CD-4B705F99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542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9987-B56B-47CD-88E5-C46CFB2A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F96B3-D19E-451E-A4FD-96A82394C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02349-7FE8-4887-84DE-12A1CF743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BE8B7-78CE-4547-AA7B-D1491D47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77BD-5A06-4621-8B20-1766656C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8E428-EDB8-4839-A69F-6C165473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03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4E57-4C8A-4563-8B3D-46119F72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4AE36-2B6A-43CD-82B1-5D6F6441D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7CF47-2221-468A-8644-B7E1F7D4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04E1-B1A8-4E1F-ABB3-2F786008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C29CB-F15D-4BE7-A1B1-581C3988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21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4328C-59DC-42C3-833C-F9FA91B82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C5D6-FAC8-46D8-A0F2-4878ABC9D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7BA0-85E6-49C8-8511-4381A059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B23AE-B16B-4DD0-9F81-CD9B7BC4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95D1-69F0-4E4A-9A90-A22C0D73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65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3FF-E49F-4D6A-ACED-74E35B73B907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9313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403C-3941-4D4E-A8D3-9ED34112569E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178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BA57-107A-42D4-B883-1925F32024BA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3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68B-2F73-4279-BB08-CFA6D04BF6EE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680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ED3E-9579-4F96-A3C0-B5FEBF389154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5249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26E6-2D5A-47EC-806F-1B5BA8E170AB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409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1518-867A-4F16-8C0F-F8DF3B5797A6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12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157" y="826134"/>
            <a:ext cx="840968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061" y="2233422"/>
            <a:ext cx="8659876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7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68CC8F-CAD6-4889-BD25-46732A86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D98709-4B44-4C0D-8298-E3A2F25DD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6791B0-BA18-4349-8737-96D2C8CD9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0B0A2-4727-4990-9AF7-E1B90C719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8E7C99-1338-4302-8D17-A7782DDF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CDD1C-4C69-44F1-91F9-818DD500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BA1C-8BE8-40B8-9407-492867BCA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59408-ADD5-464E-B7A8-CCA804C62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7C87-3C4F-46CF-A831-B489CC579FD8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0FE4B-3B3A-4B88-8999-EA62D4BEB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1E5E-D5AB-4EF6-8E4E-F6F5342D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F795-E7CE-4A1B-AB93-1941FD1C7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pbt.vscht.cz/fakulta/dekana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fpbt.vscht.cz/studium/doktorske-studiu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d.vscht.cz/home/pro-doktorandy/doktorske-studium/studijni-povinnost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phd.vscht.cz/files/uzel/109607/0001~~MzIwMo03sIg3sogPyD-6LzElsSy7Utc_KL7s6MLU5Iy8SgWX4ID4tMy8xBwA.xls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hd.vscht.cz/home/pro-doktorandy/doktorske-studium/studijni-povinnosti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doktorand.vscht.cz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hd.vscht.cz/home/pro-doktorandy/doktorske-studium/e-doktorand/bodove-hodnocen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hd.vscht.cz/files/uzel/108727/0001~~c4z3i7c0M4y3jDcyMDKN98svyk1UCChKLMtMyUlUKCjKV3AJVigzAgA.pdf?redirected" TargetMode="External"/><Relationship Id="rId2" Type="http://schemas.openxmlformats.org/officeDocument/2006/relationships/hyperlink" Target="https://phd.vscht.cz/home/pro-doktorandy/doktorske-studium/pedagogik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birka.cz/sb/2025/52?zalozka=tex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zakonyprolidi.cz/cs/2025-5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5-52" TargetMode="External"/><Relationship Id="rId2" Type="http://schemas.openxmlformats.org/officeDocument/2006/relationships/hyperlink" Target="https://www.e-sbirka.cz/sb/2025/52?zalozka=text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5-52" TargetMode="External"/><Relationship Id="rId2" Type="http://schemas.openxmlformats.org/officeDocument/2006/relationships/hyperlink" Target="https://www.e-sbirka.cz/sb/2025/52?zalozka=text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25-52" TargetMode="External"/><Relationship Id="rId2" Type="http://schemas.openxmlformats.org/officeDocument/2006/relationships/hyperlink" Target="https://www.e-sbirka.cz/sb/2025/52?zalozka=text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d.vscht.cz/home/pro-doktorandy/doktorske-studium/studijni-povinnost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d.vscht.cz/home/pro-doktorandy/doktorske-studium/studijni-povinnost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Zástupný symbol pro obsah 3">
            <a:extLst>
              <a:ext uri="{FF2B5EF4-FFF2-40B4-BE49-F238E27FC236}">
                <a16:creationId xmlns:a16="http://schemas.microsoft.com/office/drawing/2014/main" id="{5A56D810-4F33-4B86-9E83-C286668F8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440" y="0"/>
            <a:ext cx="10188900" cy="3168650"/>
          </a:xfrm>
        </p:spPr>
      </p:pic>
      <p:sp>
        <p:nvSpPr>
          <p:cNvPr id="4100" name="TextovéPole 4">
            <a:extLst>
              <a:ext uri="{FF2B5EF4-FFF2-40B4-BE49-F238E27FC236}">
                <a16:creationId xmlns:a16="http://schemas.microsoft.com/office/drawing/2014/main" id="{2F960101-6570-47F3-95DF-A3022E6D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3068960"/>
            <a:ext cx="5394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400"/>
              <a:t>Potřebné formuláře/dokumenty – rady aj.</a:t>
            </a:r>
            <a:endParaRPr lang="en-US" altLang="cs-CZ" sz="2400"/>
          </a:p>
        </p:txBody>
      </p:sp>
      <p:sp>
        <p:nvSpPr>
          <p:cNvPr id="4101" name="TextovéPole 5">
            <a:extLst>
              <a:ext uri="{FF2B5EF4-FFF2-40B4-BE49-F238E27FC236}">
                <a16:creationId xmlns:a16="http://schemas.microsoft.com/office/drawing/2014/main" id="{F3FDCB02-CB30-48DC-933A-8E427BB43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3866116"/>
            <a:ext cx="87129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400" b="1" dirty="0"/>
              <a:t>Náš/Váš tým:</a:t>
            </a:r>
          </a:p>
          <a:p>
            <a:endParaRPr lang="cs-CZ" altLang="cs-CZ" sz="2400" dirty="0"/>
          </a:p>
          <a:p>
            <a:r>
              <a:rPr lang="cs-CZ" altLang="cs-CZ" sz="2400" dirty="0"/>
              <a:t>Děkan FPBT:                </a:t>
            </a:r>
            <a:r>
              <a:rPr lang="cs-CZ" altLang="cs-CZ" sz="2400" b="1" dirty="0"/>
              <a:t>doc. Ing. Aleš Rajchl, Ph.D.</a:t>
            </a:r>
          </a:p>
          <a:p>
            <a:r>
              <a:rPr lang="cs-CZ" altLang="cs-CZ" sz="2400" dirty="0"/>
              <a:t>Proděkan pro </a:t>
            </a:r>
            <a:r>
              <a:rPr lang="cs-CZ" altLang="cs-CZ" sz="2400" dirty="0" err="1"/>
              <a:t>VaV</a:t>
            </a:r>
            <a:r>
              <a:rPr lang="cs-CZ" altLang="cs-CZ" sz="2400" dirty="0"/>
              <a:t>:     </a:t>
            </a:r>
            <a:r>
              <a:rPr lang="cs-CZ" altLang="cs-CZ" sz="2400" b="1" dirty="0"/>
              <a:t>doc. Ing. Jan Kyselka, Ph.D.</a:t>
            </a:r>
          </a:p>
          <a:p>
            <a:r>
              <a:rPr lang="cs-CZ" altLang="cs-CZ" sz="2400" dirty="0"/>
              <a:t>Tajemnice fakulty:     </a:t>
            </a:r>
            <a:r>
              <a:rPr lang="cs-CZ" altLang="cs-CZ" sz="2400" b="1" dirty="0"/>
              <a:t>Mgr. Blanka </a:t>
            </a:r>
            <a:r>
              <a:rPr lang="cs-CZ" altLang="cs-CZ" sz="2400" b="1" dirty="0" err="1"/>
              <a:t>Morchová</a:t>
            </a:r>
            <a:endParaRPr lang="cs-CZ" altLang="cs-CZ" sz="2400" b="1" dirty="0"/>
          </a:p>
          <a:p>
            <a:r>
              <a:rPr lang="cs-CZ" altLang="cs-CZ" sz="2400" dirty="0"/>
              <a:t>Doktorské studium:   </a:t>
            </a:r>
            <a:r>
              <a:rPr lang="cs-CZ" altLang="cs-CZ" sz="2400" b="1" dirty="0"/>
              <a:t>Mgr. Jana Havlová</a:t>
            </a:r>
          </a:p>
          <a:p>
            <a:endParaRPr lang="en-US" alt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8CEE521-9591-4955-89F1-41DC98C1525F}"/>
              </a:ext>
            </a:extLst>
          </p:cNvPr>
          <p:cNvSpPr txBox="1"/>
          <p:nvPr/>
        </p:nvSpPr>
        <p:spPr>
          <a:xfrm>
            <a:off x="167680" y="61744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https://fpbt.vscht.cz/fakulta/dekanat</a:t>
            </a:r>
            <a:endParaRPr lang="cs-CZ" dirty="0"/>
          </a:p>
          <a:p>
            <a:r>
              <a:rPr lang="cs-CZ" dirty="0">
                <a:hlinkClick r:id="rId4"/>
              </a:rPr>
              <a:t>https://fpbt.vscht.cz/studium/doktorske-studium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97FBB6-119B-469F-843E-6231BA529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497029"/>
            <a:ext cx="3312368" cy="22060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0AFDD0-2AE0-4886-AC0F-0A93AA0C5408}"/>
              </a:ext>
            </a:extLst>
          </p:cNvPr>
          <p:cNvSpPr txBox="1"/>
          <p:nvPr/>
        </p:nvSpPr>
        <p:spPr>
          <a:xfrm>
            <a:off x="551384" y="971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eaLnBrk="1" fontAlgn="auto" hangingPunct="1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cs-CZ" sz="3200" b="1" spc="-10" dirty="0">
                <a:solidFill>
                  <a:prstClr val="black"/>
                </a:solidFill>
                <a:latin typeface="Calibri"/>
                <a:cs typeface="Calibri"/>
              </a:rPr>
              <a:t>Restrukturalizace</a:t>
            </a:r>
            <a:r>
              <a:rPr lang="cs-CZ" sz="32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3200" b="1" spc="-5" dirty="0">
                <a:solidFill>
                  <a:prstClr val="black"/>
                </a:solidFill>
                <a:latin typeface="Calibri"/>
                <a:cs typeface="Calibri"/>
              </a:rPr>
              <a:t>DS od 1. 9. 2025 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1CB221E-5830-4D62-AC8E-9BE3115FF556}"/>
              </a:ext>
            </a:extLst>
          </p:cNvPr>
          <p:cNvSpPr/>
          <p:nvPr/>
        </p:nvSpPr>
        <p:spPr>
          <a:xfrm>
            <a:off x="0" y="6578804"/>
            <a:ext cx="12192000" cy="279196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12191999" y="0"/>
                </a:moveTo>
                <a:lnTo>
                  <a:pt x="0" y="0"/>
                </a:lnTo>
                <a:lnTo>
                  <a:pt x="0" y="678177"/>
                </a:lnTo>
                <a:lnTo>
                  <a:pt x="12191999" y="678177"/>
                </a:lnTo>
                <a:lnTo>
                  <a:pt x="12191999" y="0"/>
                </a:lnTo>
                <a:close/>
              </a:path>
            </a:pathLst>
          </a:custGeom>
          <a:solidFill>
            <a:srgbClr val="EC281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22EE73A-6521-41A8-B2C6-5CEC8B69D232}"/>
              </a:ext>
            </a:extLst>
          </p:cNvPr>
          <p:cNvSpPr/>
          <p:nvPr/>
        </p:nvSpPr>
        <p:spPr>
          <a:xfrm>
            <a:off x="9290131" y="66408"/>
            <a:ext cx="2804159" cy="58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6D8001-F12F-4AEC-B4E5-B1181A8423DF}"/>
              </a:ext>
            </a:extLst>
          </p:cNvPr>
          <p:cNvSpPr txBox="1"/>
          <p:nvPr/>
        </p:nvSpPr>
        <p:spPr>
          <a:xfrm>
            <a:off x="1129021" y="6486980"/>
            <a:ext cx="10945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hlinkClick r:id="rId3"/>
              </a:rPr>
              <a:t>https://phd.vscht.cz/home/pro-doktorandy/doktorske-studium/studijni-povinnosti</a:t>
            </a:r>
            <a:r>
              <a:rPr lang="cs-CZ" sz="2000" b="1" dirty="0"/>
              <a:t>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0A2C903-3939-43AD-AD6F-7A0646BCD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433" y="1184725"/>
            <a:ext cx="9249133" cy="44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4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9C706934-1E04-4ACE-87D8-8D0081FAB45C}"/>
              </a:ext>
            </a:extLst>
          </p:cNvPr>
          <p:cNvSpPr txBox="1"/>
          <p:nvPr/>
        </p:nvSpPr>
        <p:spPr>
          <a:xfrm>
            <a:off x="207691" y="16285"/>
            <a:ext cx="115049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r>
              <a:rPr kumimoji="0" lang="cs-CZ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Požadavky oborový rad na ISP a předměty v modulech A, B od 1. 9. 2025</a:t>
            </a:r>
            <a:endParaRPr kumimoji="0" lang="cs-CZ" sz="3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C719F5CF-A733-4326-A864-EC6B21FA9BC3}"/>
              </a:ext>
            </a:extLst>
          </p:cNvPr>
          <p:cNvSpPr txBox="1"/>
          <p:nvPr/>
        </p:nvSpPr>
        <p:spPr>
          <a:xfrm>
            <a:off x="593969" y="449528"/>
            <a:ext cx="11507505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700" dirty="0">
                <a:hlinkClick r:id="rId2"/>
              </a:rPr>
              <a:t>https://phd.vscht.cz/files/uzel/109607/0001~~MzIwMo03sIg3sogPyD-6LzElsSy7Utc_KL7s6MLU5Iy8SgWX4ID4tMy8xBwA.xlsx</a:t>
            </a:r>
            <a:r>
              <a:rPr lang="cs-CZ" sz="1700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CA3E89-756C-4D24-AA26-FBE3FB963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4" b="26194"/>
          <a:stretch/>
        </p:blipFill>
        <p:spPr>
          <a:xfrm>
            <a:off x="626400" y="764704"/>
            <a:ext cx="10667515" cy="4608512"/>
          </a:xfrm>
          <a:prstGeom prst="rect">
            <a:avLst/>
          </a:prstGeom>
        </p:spPr>
      </p:pic>
      <p:pic>
        <p:nvPicPr>
          <p:cNvPr id="93" name="Obrázek 2">
            <a:extLst>
              <a:ext uri="{FF2B5EF4-FFF2-40B4-BE49-F238E27FC236}">
                <a16:creationId xmlns:a16="http://schemas.microsoft.com/office/drawing/2014/main" id="{6A9ABC61-A26A-4C62-851A-2013F1682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5"/>
          <a:stretch/>
        </p:blipFill>
        <p:spPr bwMode="auto">
          <a:xfrm>
            <a:off x="3888610" y="5079224"/>
            <a:ext cx="7821364" cy="177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Obdélník 93">
            <a:extLst>
              <a:ext uri="{FF2B5EF4-FFF2-40B4-BE49-F238E27FC236}">
                <a16:creationId xmlns:a16="http://schemas.microsoft.com/office/drawing/2014/main" id="{550793B9-7E59-43F4-9119-B8DF8FE62A27}"/>
              </a:ext>
            </a:extLst>
          </p:cNvPr>
          <p:cNvSpPr/>
          <p:nvPr/>
        </p:nvSpPr>
        <p:spPr>
          <a:xfrm>
            <a:off x="3888610" y="6176343"/>
            <a:ext cx="911246" cy="314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4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BCD0CF4-3DBE-4475-A41C-C4237B903132}"/>
              </a:ext>
            </a:extLst>
          </p:cNvPr>
          <p:cNvSpPr txBox="1"/>
          <p:nvPr/>
        </p:nvSpPr>
        <p:spPr>
          <a:xfrm>
            <a:off x="768208" y="3403607"/>
            <a:ext cx="96421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přijatí s institucionálním stipendiem (SI)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5AE4226-4043-4D74-BA39-E4778CCDB457}"/>
              </a:ext>
            </a:extLst>
          </p:cNvPr>
          <p:cNvSpPr/>
          <p:nvPr/>
        </p:nvSpPr>
        <p:spPr>
          <a:xfrm>
            <a:off x="8897378" y="1040841"/>
            <a:ext cx="1512998" cy="1202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FCHI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537A21-D445-42BA-BBD1-550DD2BF0EC6}"/>
              </a:ext>
            </a:extLst>
          </p:cNvPr>
          <p:cNvSpPr/>
          <p:nvPr/>
        </p:nvSpPr>
        <p:spPr>
          <a:xfrm>
            <a:off x="7241224" y="1051511"/>
            <a:ext cx="1512998" cy="12022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FPBT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4F6D35B-BED7-4498-8CDF-4FF1684607D5}"/>
              </a:ext>
            </a:extLst>
          </p:cNvPr>
          <p:cNvSpPr/>
          <p:nvPr/>
        </p:nvSpPr>
        <p:spPr>
          <a:xfrm>
            <a:off x="4035295" y="1040843"/>
            <a:ext cx="1512998" cy="1202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FCHT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1DD0B78-D846-465F-A43B-3327D4957CB5}"/>
              </a:ext>
            </a:extLst>
          </p:cNvPr>
          <p:cNvSpPr/>
          <p:nvPr/>
        </p:nvSpPr>
        <p:spPr>
          <a:xfrm>
            <a:off x="5353454" y="1040842"/>
            <a:ext cx="278599" cy="1202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ČR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F03DE15-7B74-4BA2-B29F-B0D86EE625AA}"/>
              </a:ext>
            </a:extLst>
          </p:cNvPr>
          <p:cNvSpPr/>
          <p:nvPr/>
        </p:nvSpPr>
        <p:spPr>
          <a:xfrm>
            <a:off x="8564085" y="1051509"/>
            <a:ext cx="238784" cy="120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ČR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CE4F63-6E97-483B-BC5C-EB24B590579D}"/>
              </a:ext>
            </a:extLst>
          </p:cNvPr>
          <p:cNvSpPr/>
          <p:nvPr/>
        </p:nvSpPr>
        <p:spPr>
          <a:xfrm>
            <a:off x="10171593" y="1040840"/>
            <a:ext cx="238783" cy="120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ČR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38A53F-1169-459E-BE2B-ED4F55932058}"/>
              </a:ext>
            </a:extLst>
          </p:cNvPr>
          <p:cNvSpPr txBox="1"/>
          <p:nvPr/>
        </p:nvSpPr>
        <p:spPr>
          <a:xfrm>
            <a:off x="726099" y="1430326"/>
            <a:ext cx="435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Přijímací řízení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76C41D5-ADB1-4C06-89D5-DD86D3815D55}"/>
              </a:ext>
            </a:extLst>
          </p:cNvPr>
          <p:cNvSpPr txBox="1"/>
          <p:nvPr/>
        </p:nvSpPr>
        <p:spPr>
          <a:xfrm>
            <a:off x="726099" y="4134553"/>
            <a:ext cx="964216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přijatí bez institucionálního stipendia (SI):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1) školitel má finance na garantování doktorského příjmu ve výši              	     1,2 x MM: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prezenční forma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	2) školitel nemá finance/finance nejsou potřeba: kombinovaná forma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A17FA6E-C884-4789-A7F7-093AB566B6C0}"/>
              </a:ext>
            </a:extLst>
          </p:cNvPr>
          <p:cNvSpPr txBox="1"/>
          <p:nvPr/>
        </p:nvSpPr>
        <p:spPr>
          <a:xfrm>
            <a:off x="768208" y="5899604"/>
            <a:ext cx="964216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nepřijatí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65B242D-9A31-4780-B64A-FCF02DA6A0ED}"/>
              </a:ext>
            </a:extLst>
          </p:cNvPr>
          <p:cNvSpPr/>
          <p:nvPr/>
        </p:nvSpPr>
        <p:spPr>
          <a:xfrm>
            <a:off x="5779909" y="1060046"/>
            <a:ext cx="1318159" cy="1202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FTOP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4B9FDB0-2C43-4BFB-80FE-EDBECF3F3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23616" cy="798576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1A149125-4E73-4CE4-B1E7-6FC692FF53DB}"/>
              </a:ext>
            </a:extLst>
          </p:cNvPr>
          <p:cNvSpPr/>
          <p:nvPr/>
        </p:nvSpPr>
        <p:spPr>
          <a:xfrm rot="5400000">
            <a:off x="8467477" y="3133476"/>
            <a:ext cx="6858000" cy="591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8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334BE8-9231-482C-A6C2-4C1FE3598212}"/>
              </a:ext>
            </a:extLst>
          </p:cNvPr>
          <p:cNvSpPr txBox="1"/>
          <p:nvPr/>
        </p:nvSpPr>
        <p:spPr>
          <a:xfrm>
            <a:off x="2359347" y="104156"/>
            <a:ext cx="756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Zajištění garantovaného příjmu doktorandů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BA46DE-D10E-44C5-BC75-CEF0359EE761}"/>
              </a:ext>
            </a:extLst>
          </p:cNvPr>
          <p:cNvSpPr txBox="1"/>
          <p:nvPr/>
        </p:nvSpPr>
        <p:spPr>
          <a:xfrm>
            <a:off x="419641" y="707928"/>
            <a:ext cx="11238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Institucionální stipendium SI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Příspěvek „C“ MŠMT, odpovídá počtu slotů jak pro interní, tak pro externí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Interní SII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z financí školy (kombinace SVV, DKRVO)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Mzda (M) nebo stipendium (SIII) od školitele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F2FAC7-6253-4CD9-964D-5BD96C7CA0D0}"/>
              </a:ext>
            </a:extLst>
          </p:cNvPr>
          <p:cNvSpPr txBox="1"/>
          <p:nvPr/>
        </p:nvSpPr>
        <p:spPr>
          <a:xfrm>
            <a:off x="407263" y="5309665"/>
            <a:ext cx="9254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plně hrazen školitelem: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nevešel se při PŘ do „slotů“ pro SI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Nastoupil mimo standardní PŘ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C5162B-4894-487D-81DF-D9519D9F552B}"/>
              </a:ext>
            </a:extLst>
          </p:cNvPr>
          <p:cNvSpPr txBox="1"/>
          <p:nvPr/>
        </p:nvSpPr>
        <p:spPr>
          <a:xfrm>
            <a:off x="485913" y="6494516"/>
            <a:ext cx="3823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Studenti v kombinované formě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4CB60BB-B1E1-4CCD-8801-BA005AAEA112}"/>
              </a:ext>
            </a:extLst>
          </p:cNvPr>
          <p:cNvSpPr txBox="1"/>
          <p:nvPr/>
        </p:nvSpPr>
        <p:spPr>
          <a:xfrm>
            <a:off x="485913" y="3497342"/>
            <a:ext cx="325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Externí studenti ve „slotu“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10E138F-E987-4A1C-93EA-080869D5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" y="-12585"/>
            <a:ext cx="2161977" cy="57100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C466057-0603-4332-BE0A-642D5E84339E}"/>
              </a:ext>
            </a:extLst>
          </p:cNvPr>
          <p:cNvSpPr/>
          <p:nvPr/>
        </p:nvSpPr>
        <p:spPr>
          <a:xfrm rot="5400000">
            <a:off x="8467476" y="3133476"/>
            <a:ext cx="6858000" cy="591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B045AE-FD28-432E-937B-0EB8F5C595EF}"/>
              </a:ext>
            </a:extLst>
          </p:cNvPr>
          <p:cNvSpPr/>
          <p:nvPr/>
        </p:nvSpPr>
        <p:spPr>
          <a:xfrm>
            <a:off x="1185578" y="1881752"/>
            <a:ext cx="1073109" cy="864555"/>
          </a:xfrm>
          <a:prstGeom prst="rect">
            <a:avLst/>
          </a:prstGeom>
          <a:solidFill>
            <a:srgbClr val="3E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VŠCHTSI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6EC811-C248-48C5-9F69-5559726DCA4C}"/>
              </a:ext>
            </a:extLst>
          </p:cNvPr>
          <p:cNvSpPr/>
          <p:nvPr/>
        </p:nvSpPr>
        <p:spPr>
          <a:xfrm>
            <a:off x="3023616" y="1881751"/>
            <a:ext cx="1073109" cy="8645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 SII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4635B6C-2D43-4D5B-88CF-80F09D51F855}"/>
              </a:ext>
            </a:extLst>
          </p:cNvPr>
          <p:cNvSpPr/>
          <p:nvPr/>
        </p:nvSpPr>
        <p:spPr>
          <a:xfrm>
            <a:off x="6123542" y="1850013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97D66D-81DF-4065-AAD8-3CFF5EBAD459}"/>
              </a:ext>
            </a:extLst>
          </p:cNvPr>
          <p:cNvSpPr/>
          <p:nvPr/>
        </p:nvSpPr>
        <p:spPr>
          <a:xfrm>
            <a:off x="4995350" y="1851839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FCC424-085B-401A-BC0D-EA982148709A}"/>
              </a:ext>
            </a:extLst>
          </p:cNvPr>
          <p:cNvSpPr txBox="1"/>
          <p:nvPr/>
        </p:nvSpPr>
        <p:spPr>
          <a:xfrm>
            <a:off x="8057690" y="2784512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10CA8B-5F6B-4FF3-88E6-F04D3FF6D2D5}"/>
              </a:ext>
            </a:extLst>
          </p:cNvPr>
          <p:cNvSpPr txBox="1"/>
          <p:nvPr/>
        </p:nvSpPr>
        <p:spPr>
          <a:xfrm>
            <a:off x="2425573" y="1921314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7F6072-36ED-4AB7-B1D9-77840C01D54A}"/>
              </a:ext>
            </a:extLst>
          </p:cNvPr>
          <p:cNvSpPr txBox="1"/>
          <p:nvPr/>
        </p:nvSpPr>
        <p:spPr>
          <a:xfrm>
            <a:off x="4180168" y="1958545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403B0F5-EFD0-4A45-B3FF-D8FFABC627DC}"/>
              </a:ext>
            </a:extLst>
          </p:cNvPr>
          <p:cNvSpPr txBox="1"/>
          <p:nvPr/>
        </p:nvSpPr>
        <p:spPr>
          <a:xfrm>
            <a:off x="1022813" y="2790566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10 000,- Kč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90EA865-C6A7-4F94-9F3B-8E83F2592BED}"/>
              </a:ext>
            </a:extLst>
          </p:cNvPr>
          <p:cNvSpPr txBox="1"/>
          <p:nvPr/>
        </p:nvSpPr>
        <p:spPr>
          <a:xfrm>
            <a:off x="5395807" y="2796657"/>
            <a:ext cx="140012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7 600,-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C6D1973-C1BA-4481-87A0-0F0BAB30F0D1}"/>
              </a:ext>
            </a:extLst>
          </p:cNvPr>
          <p:cNvSpPr txBox="1"/>
          <p:nvPr/>
        </p:nvSpPr>
        <p:spPr>
          <a:xfrm>
            <a:off x="2986989" y="2743370"/>
            <a:ext cx="140012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7 400,- Kč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AB9561-B9F2-4327-A915-B3C13A881E69}"/>
              </a:ext>
            </a:extLst>
          </p:cNvPr>
          <p:cNvSpPr txBox="1"/>
          <p:nvPr/>
        </p:nvSpPr>
        <p:spPr>
          <a:xfrm>
            <a:off x="7337124" y="2017306"/>
            <a:ext cx="364202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1ED13E6-53BD-4C03-BD4E-4986B4AE259D}"/>
              </a:ext>
            </a:extLst>
          </p:cNvPr>
          <p:cNvSpPr txBox="1"/>
          <p:nvPr/>
        </p:nvSpPr>
        <p:spPr>
          <a:xfrm>
            <a:off x="7771630" y="1802723"/>
            <a:ext cx="2509470" cy="91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791447-A2A8-462D-AEC3-6266747682CE}"/>
              </a:ext>
            </a:extLst>
          </p:cNvPr>
          <p:cNvSpPr txBox="1"/>
          <p:nvPr/>
        </p:nvSpPr>
        <p:spPr>
          <a:xfrm>
            <a:off x="8228957" y="4692089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99FCCA-45C5-4D24-8AE3-C4EA1E6C0A29}"/>
              </a:ext>
            </a:extLst>
          </p:cNvPr>
          <p:cNvSpPr txBox="1"/>
          <p:nvPr/>
        </p:nvSpPr>
        <p:spPr>
          <a:xfrm>
            <a:off x="7380902" y="40512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282BE8-F839-45CF-968B-995F8AD23A75}"/>
              </a:ext>
            </a:extLst>
          </p:cNvPr>
          <p:cNvSpPr txBox="1"/>
          <p:nvPr/>
        </p:nvSpPr>
        <p:spPr>
          <a:xfrm>
            <a:off x="7701326" y="3865629"/>
            <a:ext cx="250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DD812E3-7306-4643-864A-E08628563402}"/>
              </a:ext>
            </a:extLst>
          </p:cNvPr>
          <p:cNvSpPr txBox="1"/>
          <p:nvPr/>
        </p:nvSpPr>
        <p:spPr>
          <a:xfrm>
            <a:off x="2425402" y="3955364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D2C37C4-5843-4378-9FB2-D52BC07FBD2D}"/>
              </a:ext>
            </a:extLst>
          </p:cNvPr>
          <p:cNvSpPr txBox="1"/>
          <p:nvPr/>
        </p:nvSpPr>
        <p:spPr>
          <a:xfrm>
            <a:off x="1076731" y="4720787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10 000,- Kč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BCD3FA5-43FC-45C3-9F26-0FC3D9EC120E}"/>
              </a:ext>
            </a:extLst>
          </p:cNvPr>
          <p:cNvSpPr/>
          <p:nvPr/>
        </p:nvSpPr>
        <p:spPr>
          <a:xfrm>
            <a:off x="1264067" y="3878569"/>
            <a:ext cx="1073109" cy="864555"/>
          </a:xfrm>
          <a:prstGeom prst="rect">
            <a:avLst/>
          </a:prstGeom>
          <a:solidFill>
            <a:srgbClr val="3E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VŠCHTSI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DC20320-E34E-4D9C-89CB-8D3B6667D75D}"/>
              </a:ext>
            </a:extLst>
          </p:cNvPr>
          <p:cNvSpPr txBox="1"/>
          <p:nvPr/>
        </p:nvSpPr>
        <p:spPr>
          <a:xfrm>
            <a:off x="5443481" y="4720787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14 960,- Kč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3E190F1-5211-4F51-AFB2-2174653054D5}"/>
              </a:ext>
            </a:extLst>
          </p:cNvPr>
          <p:cNvSpPr txBox="1"/>
          <p:nvPr/>
        </p:nvSpPr>
        <p:spPr>
          <a:xfrm>
            <a:off x="8381357" y="6225614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279BAB4-E1AC-4FA8-90AB-83D7F3DD7295}"/>
              </a:ext>
            </a:extLst>
          </p:cNvPr>
          <p:cNvSpPr txBox="1"/>
          <p:nvPr/>
        </p:nvSpPr>
        <p:spPr>
          <a:xfrm>
            <a:off x="7533302" y="5584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8D0D7B0-9D0B-4DA5-9F37-41C94239C4AF}"/>
              </a:ext>
            </a:extLst>
          </p:cNvPr>
          <p:cNvSpPr txBox="1"/>
          <p:nvPr/>
        </p:nvSpPr>
        <p:spPr>
          <a:xfrm>
            <a:off x="7871350" y="5400037"/>
            <a:ext cx="250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1B727F5C-28FF-4982-A438-F5A983794C00}"/>
              </a:ext>
            </a:extLst>
          </p:cNvPr>
          <p:cNvSpPr/>
          <p:nvPr/>
        </p:nvSpPr>
        <p:spPr>
          <a:xfrm>
            <a:off x="6094019" y="3829798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CD05D185-DA5A-4955-829E-6389C7772AA1}"/>
              </a:ext>
            </a:extLst>
          </p:cNvPr>
          <p:cNvSpPr/>
          <p:nvPr/>
        </p:nvSpPr>
        <p:spPr>
          <a:xfrm>
            <a:off x="4965827" y="3831624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0BED0AF3-A602-4791-AA96-8AAB7D912EC9}"/>
              </a:ext>
            </a:extLst>
          </p:cNvPr>
          <p:cNvSpPr/>
          <p:nvPr/>
        </p:nvSpPr>
        <p:spPr>
          <a:xfrm>
            <a:off x="6128973" y="5380645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F7ECB2AE-22B5-43CD-8142-5D153A33DB32}"/>
              </a:ext>
            </a:extLst>
          </p:cNvPr>
          <p:cNvSpPr/>
          <p:nvPr/>
        </p:nvSpPr>
        <p:spPr>
          <a:xfrm>
            <a:off x="5000781" y="5382471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</p:spTree>
    <p:extLst>
      <p:ext uri="{BB962C8B-B14F-4D97-AF65-F5344CB8AC3E}">
        <p14:creationId xmlns:p14="http://schemas.microsoft.com/office/powerpoint/2010/main" val="174134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334BE8-9231-482C-A6C2-4C1FE3598212}"/>
              </a:ext>
            </a:extLst>
          </p:cNvPr>
          <p:cNvSpPr txBox="1"/>
          <p:nvPr/>
        </p:nvSpPr>
        <p:spPr>
          <a:xfrm>
            <a:off x="2359347" y="104156"/>
            <a:ext cx="905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1.9.2026 dojde k navýšení garantovaného příjmu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BA46DE-D10E-44C5-BC75-CEF0359EE761}"/>
              </a:ext>
            </a:extLst>
          </p:cNvPr>
          <p:cNvSpPr txBox="1"/>
          <p:nvPr/>
        </p:nvSpPr>
        <p:spPr>
          <a:xfrm>
            <a:off x="419641" y="707928"/>
            <a:ext cx="11238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Institucionální stipendium SI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Příspěvek „C“ MŠMT, odpovídá počtu slotů jak pro interní, tak pro externí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Interní SII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z financí školy (kombinace SVV, DKRVO)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Mzda (M) nebo stipendium (SIII) od školitele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F2FAC7-6253-4CD9-964D-5BD96C7CA0D0}"/>
              </a:ext>
            </a:extLst>
          </p:cNvPr>
          <p:cNvSpPr txBox="1"/>
          <p:nvPr/>
        </p:nvSpPr>
        <p:spPr>
          <a:xfrm>
            <a:off x="407263" y="5309665"/>
            <a:ext cx="9254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plně hrazen školitelem: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nevešel se při PŘ do „slotů“ pro SI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Nastoupil mimo standardní PŘ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7C5162B-4894-487D-81DF-D9519D9F552B}"/>
              </a:ext>
            </a:extLst>
          </p:cNvPr>
          <p:cNvSpPr txBox="1"/>
          <p:nvPr/>
        </p:nvSpPr>
        <p:spPr>
          <a:xfrm>
            <a:off x="485913" y="6494516"/>
            <a:ext cx="3823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Studenti v kombinované formě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4CB60BB-B1E1-4CCD-8801-BA005AAEA112}"/>
              </a:ext>
            </a:extLst>
          </p:cNvPr>
          <p:cNvSpPr txBox="1"/>
          <p:nvPr/>
        </p:nvSpPr>
        <p:spPr>
          <a:xfrm>
            <a:off x="485913" y="3497342"/>
            <a:ext cx="3250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Externí studenti ve „slotu“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10E138F-E987-4A1C-93EA-080869D5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" y="-12585"/>
            <a:ext cx="2161977" cy="57100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C466057-0603-4332-BE0A-642D5E84339E}"/>
              </a:ext>
            </a:extLst>
          </p:cNvPr>
          <p:cNvSpPr/>
          <p:nvPr/>
        </p:nvSpPr>
        <p:spPr>
          <a:xfrm rot="5400000">
            <a:off x="8467476" y="3133476"/>
            <a:ext cx="6858000" cy="591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B045AE-FD28-432E-937B-0EB8F5C595EF}"/>
              </a:ext>
            </a:extLst>
          </p:cNvPr>
          <p:cNvSpPr/>
          <p:nvPr/>
        </p:nvSpPr>
        <p:spPr>
          <a:xfrm>
            <a:off x="1185578" y="1881752"/>
            <a:ext cx="1073109" cy="864555"/>
          </a:xfrm>
          <a:prstGeom prst="rect">
            <a:avLst/>
          </a:prstGeom>
          <a:solidFill>
            <a:srgbClr val="3E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VŠCHTSI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6EC811-C248-48C5-9F69-5559726DCA4C}"/>
              </a:ext>
            </a:extLst>
          </p:cNvPr>
          <p:cNvSpPr/>
          <p:nvPr/>
        </p:nvSpPr>
        <p:spPr>
          <a:xfrm>
            <a:off x="3023616" y="1881751"/>
            <a:ext cx="1073109" cy="8645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 SII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4635B6C-2D43-4D5B-88CF-80F09D51F855}"/>
              </a:ext>
            </a:extLst>
          </p:cNvPr>
          <p:cNvSpPr/>
          <p:nvPr/>
        </p:nvSpPr>
        <p:spPr>
          <a:xfrm>
            <a:off x="6123542" y="1850013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97D66D-81DF-4065-AAD8-3CFF5EBAD459}"/>
              </a:ext>
            </a:extLst>
          </p:cNvPr>
          <p:cNvSpPr/>
          <p:nvPr/>
        </p:nvSpPr>
        <p:spPr>
          <a:xfrm>
            <a:off x="4995350" y="1851839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FCC424-085B-401A-BC0D-EA982148709A}"/>
              </a:ext>
            </a:extLst>
          </p:cNvPr>
          <p:cNvSpPr txBox="1"/>
          <p:nvPr/>
        </p:nvSpPr>
        <p:spPr>
          <a:xfrm>
            <a:off x="8057690" y="2784512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10CA8B-5F6B-4FF3-88E6-F04D3FF6D2D5}"/>
              </a:ext>
            </a:extLst>
          </p:cNvPr>
          <p:cNvSpPr txBox="1"/>
          <p:nvPr/>
        </p:nvSpPr>
        <p:spPr>
          <a:xfrm>
            <a:off x="2425573" y="1921314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7F6072-36ED-4AB7-B1D9-77840C01D54A}"/>
              </a:ext>
            </a:extLst>
          </p:cNvPr>
          <p:cNvSpPr txBox="1"/>
          <p:nvPr/>
        </p:nvSpPr>
        <p:spPr>
          <a:xfrm>
            <a:off x="4180168" y="1958545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403B0F5-EFD0-4A45-B3FF-D8FFABC627DC}"/>
              </a:ext>
            </a:extLst>
          </p:cNvPr>
          <p:cNvSpPr txBox="1"/>
          <p:nvPr/>
        </p:nvSpPr>
        <p:spPr>
          <a:xfrm>
            <a:off x="1022813" y="2790566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10 000,- Kč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90EA865-C6A7-4F94-9F3B-8E83F2592BED}"/>
              </a:ext>
            </a:extLst>
          </p:cNvPr>
          <p:cNvSpPr txBox="1"/>
          <p:nvPr/>
        </p:nvSpPr>
        <p:spPr>
          <a:xfrm>
            <a:off x="5395807" y="2796657"/>
            <a:ext cx="140012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7 600,-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C6D1973-C1BA-4481-87A0-0F0BAB30F0D1}"/>
              </a:ext>
            </a:extLst>
          </p:cNvPr>
          <p:cNvSpPr txBox="1"/>
          <p:nvPr/>
        </p:nvSpPr>
        <p:spPr>
          <a:xfrm>
            <a:off x="2986989" y="2743370"/>
            <a:ext cx="140012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7 400,- Kč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4AB9561-B9F2-4327-A915-B3C13A881E69}"/>
              </a:ext>
            </a:extLst>
          </p:cNvPr>
          <p:cNvSpPr txBox="1"/>
          <p:nvPr/>
        </p:nvSpPr>
        <p:spPr>
          <a:xfrm>
            <a:off x="7337124" y="2017306"/>
            <a:ext cx="364202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1ED13E6-53BD-4C03-BD4E-4986B4AE259D}"/>
              </a:ext>
            </a:extLst>
          </p:cNvPr>
          <p:cNvSpPr txBox="1"/>
          <p:nvPr/>
        </p:nvSpPr>
        <p:spPr>
          <a:xfrm>
            <a:off x="7771630" y="1802723"/>
            <a:ext cx="2509470" cy="914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791447-A2A8-462D-AEC3-6266747682CE}"/>
              </a:ext>
            </a:extLst>
          </p:cNvPr>
          <p:cNvSpPr txBox="1"/>
          <p:nvPr/>
        </p:nvSpPr>
        <p:spPr>
          <a:xfrm>
            <a:off x="8228957" y="4692089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D99FCCA-45C5-4D24-8AE3-C4EA1E6C0A29}"/>
              </a:ext>
            </a:extLst>
          </p:cNvPr>
          <p:cNvSpPr txBox="1"/>
          <p:nvPr/>
        </p:nvSpPr>
        <p:spPr>
          <a:xfrm>
            <a:off x="7380902" y="405127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282BE8-F839-45CF-968B-995F8AD23A75}"/>
              </a:ext>
            </a:extLst>
          </p:cNvPr>
          <p:cNvSpPr txBox="1"/>
          <p:nvPr/>
        </p:nvSpPr>
        <p:spPr>
          <a:xfrm>
            <a:off x="7701326" y="3865629"/>
            <a:ext cx="250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DD812E3-7306-4643-864A-E08628563402}"/>
              </a:ext>
            </a:extLst>
          </p:cNvPr>
          <p:cNvSpPr txBox="1"/>
          <p:nvPr/>
        </p:nvSpPr>
        <p:spPr>
          <a:xfrm>
            <a:off x="2425402" y="3955364"/>
            <a:ext cx="413896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D2C37C4-5843-4378-9FB2-D52BC07FBD2D}"/>
              </a:ext>
            </a:extLst>
          </p:cNvPr>
          <p:cNvSpPr txBox="1"/>
          <p:nvPr/>
        </p:nvSpPr>
        <p:spPr>
          <a:xfrm>
            <a:off x="1076731" y="4720787"/>
            <a:ext cx="155561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10 000,- Kč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BCD3FA5-43FC-45C3-9F26-0FC3D9EC120E}"/>
              </a:ext>
            </a:extLst>
          </p:cNvPr>
          <p:cNvSpPr/>
          <p:nvPr/>
        </p:nvSpPr>
        <p:spPr>
          <a:xfrm>
            <a:off x="1264067" y="3878569"/>
            <a:ext cx="1073109" cy="864555"/>
          </a:xfrm>
          <a:prstGeom prst="rect">
            <a:avLst/>
          </a:prstGeom>
          <a:solidFill>
            <a:srgbClr val="3E8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VŠCHTSI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DC20320-E34E-4D9C-89CB-8D3B6667D75D}"/>
              </a:ext>
            </a:extLst>
          </p:cNvPr>
          <p:cNvSpPr txBox="1"/>
          <p:nvPr/>
        </p:nvSpPr>
        <p:spPr>
          <a:xfrm>
            <a:off x="5443481" y="4720787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14 960,- Kč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3E190F1-5211-4F51-AFB2-2174653054D5}"/>
              </a:ext>
            </a:extLst>
          </p:cNvPr>
          <p:cNvSpPr txBox="1"/>
          <p:nvPr/>
        </p:nvSpPr>
        <p:spPr>
          <a:xfrm>
            <a:off x="8381357" y="6225614"/>
            <a:ext cx="1555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24 960,- Kč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279BAB4-E1AC-4FA8-90AB-83D7F3DD7295}"/>
              </a:ext>
            </a:extLst>
          </p:cNvPr>
          <p:cNvSpPr txBox="1"/>
          <p:nvPr/>
        </p:nvSpPr>
        <p:spPr>
          <a:xfrm>
            <a:off x="7533302" y="55848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D8D0D7B0-9D0B-4DA5-9F37-41C94239C4AF}"/>
              </a:ext>
            </a:extLst>
          </p:cNvPr>
          <p:cNvSpPr txBox="1"/>
          <p:nvPr/>
        </p:nvSpPr>
        <p:spPr>
          <a:xfrm>
            <a:off x="7871350" y="5400037"/>
            <a:ext cx="250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Garantovaný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příjem doktoranda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1B727F5C-28FF-4982-A438-F5A983794C00}"/>
              </a:ext>
            </a:extLst>
          </p:cNvPr>
          <p:cNvSpPr/>
          <p:nvPr/>
        </p:nvSpPr>
        <p:spPr>
          <a:xfrm>
            <a:off x="6094019" y="3829798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CD05D185-DA5A-4955-829E-6389C7772AA1}"/>
              </a:ext>
            </a:extLst>
          </p:cNvPr>
          <p:cNvSpPr/>
          <p:nvPr/>
        </p:nvSpPr>
        <p:spPr>
          <a:xfrm>
            <a:off x="4965827" y="3831624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0BED0AF3-A602-4791-AA96-8AAB7D912EC9}"/>
              </a:ext>
            </a:extLst>
          </p:cNvPr>
          <p:cNvSpPr/>
          <p:nvPr/>
        </p:nvSpPr>
        <p:spPr>
          <a:xfrm>
            <a:off x="6128973" y="5380645"/>
            <a:ext cx="1073109" cy="8645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F7ECB2AE-22B5-43CD-8142-5D153A33DB32}"/>
              </a:ext>
            </a:extLst>
          </p:cNvPr>
          <p:cNvSpPr/>
          <p:nvPr/>
        </p:nvSpPr>
        <p:spPr>
          <a:xfrm>
            <a:off x="5000781" y="5382471"/>
            <a:ext cx="1073109" cy="864555"/>
          </a:xfrm>
          <a:prstGeom prst="rect">
            <a:avLst/>
          </a:prstGeom>
          <a:solidFill>
            <a:srgbClr val="5C9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školitel SIII</a:t>
            </a:r>
          </a:p>
        </p:txBody>
      </p:sp>
    </p:spTree>
    <p:extLst>
      <p:ext uri="{BB962C8B-B14F-4D97-AF65-F5344CB8AC3E}">
        <p14:creationId xmlns:p14="http://schemas.microsoft.com/office/powerpoint/2010/main" val="163648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>
            <a:extLst>
              <a:ext uri="{FF2B5EF4-FFF2-40B4-BE49-F238E27FC236}">
                <a16:creationId xmlns:a16="http://schemas.microsoft.com/office/drawing/2014/main" id="{DCA87307-BE89-45BA-AC4B-EFC4AB3B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549276"/>
            <a:ext cx="88217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en-US" sz="3300" b="1" dirty="0">
                <a:latin typeface="+mn-lt"/>
                <a:cs typeface="Arial" panose="020B0604020202020204" pitchFamily="34" charset="0"/>
              </a:rPr>
              <a:t>Další finanční prostředky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en-US" sz="2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Mimořádná stipendia + z externích projektů (granty) + ceny a ocenění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en-US" sz="2100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Projekty Interní grantové agentury VŠCHT (IGA) </a:t>
            </a:r>
            <a:r>
              <a:rPr lang="cs-CZ" altLang="en-US" sz="2100" dirty="0">
                <a:latin typeface="+mn-lt"/>
                <a:cs typeface="Arial" panose="020B0604020202020204" pitchFamily="34" charset="0"/>
              </a:rPr>
              <a:t>– </a:t>
            </a: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VIGA, PIGA, SIGA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en-US" sz="2100" b="1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Finance ze Specifického vysokoškolského výzkumu (SVV) – VIGA a GEV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en-US" sz="21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en-US" sz="2100" dirty="0">
                <a:latin typeface="+mn-lt"/>
                <a:cs typeface="Arial" panose="020B0604020202020204" pitchFamily="34" charset="0"/>
              </a:rPr>
              <a:t>Badatelské granty (VIGA projekty) až 60 000 Kč pro studenta v roli hlavního řešitele a spoluřešitele - </a:t>
            </a: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úspěšnost v roce 2026 dosáhla 65 %;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VIGA PROJEKTY </a:t>
            </a:r>
            <a:r>
              <a:rPr lang="cs-CZ" altLang="en-US" sz="2100" dirty="0">
                <a:latin typeface="+mn-lt"/>
                <a:cs typeface="Arial" panose="020B0604020202020204" pitchFamily="34" charset="0"/>
              </a:rPr>
              <a:t>studenty připravují na sepisování skutečných národních i mezinárodních grantových přihlášek;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Grant Emila Votočka </a:t>
            </a:r>
            <a:r>
              <a:rPr lang="cs-CZ" altLang="en-US" sz="2100" dirty="0">
                <a:latin typeface="+mn-lt"/>
                <a:cs typeface="Arial" panose="020B0604020202020204" pitchFamily="34" charset="0"/>
              </a:rPr>
              <a:t>– nejlepší studenti podle kritéria v modulu e-doktorand získávají Votočkovo stipendium </a:t>
            </a: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6 000 Kč/měsíc;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en-US" sz="2100" b="1" dirty="0">
                <a:latin typeface="+mn-lt"/>
                <a:cs typeface="Arial" panose="020B0604020202020204" pitchFamily="34" charset="0"/>
              </a:rPr>
              <a:t>FPBT </a:t>
            </a:r>
            <a:r>
              <a:rPr lang="cs-CZ" altLang="en-US" sz="2100" dirty="0">
                <a:latin typeface="+mn-lt"/>
                <a:cs typeface="Arial" panose="020B0604020202020204" pitchFamily="34" charset="0"/>
              </a:rPr>
              <a:t>ročně uděluje 5 až 8 Votočkových stipendií.</a:t>
            </a:r>
            <a:endParaRPr lang="cs-CZ" altLang="en-US" sz="2100" b="1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9119" y="5070094"/>
            <a:ext cx="3336290" cy="294640"/>
          </a:xfrm>
          <a:custGeom>
            <a:avLst/>
            <a:gdLst/>
            <a:ahLst/>
            <a:cxnLst/>
            <a:rect l="l" t="t" r="r" b="b"/>
            <a:pathLst>
              <a:path w="3336290" h="294639">
                <a:moveTo>
                  <a:pt x="0" y="294131"/>
                </a:moveTo>
                <a:lnTo>
                  <a:pt x="3336036" y="294131"/>
                </a:lnTo>
                <a:lnTo>
                  <a:pt x="3336036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19" y="5070094"/>
            <a:ext cx="3336290" cy="294640"/>
          </a:xfrm>
          <a:custGeom>
            <a:avLst/>
            <a:gdLst/>
            <a:ahLst/>
            <a:cxnLst/>
            <a:rect l="l" t="t" r="r" b="b"/>
            <a:pathLst>
              <a:path w="3336290" h="294639">
                <a:moveTo>
                  <a:pt x="0" y="294131"/>
                </a:moveTo>
                <a:lnTo>
                  <a:pt x="3336036" y="294131"/>
                </a:lnTo>
                <a:lnTo>
                  <a:pt x="3336036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4240" y="5086858"/>
            <a:ext cx="3217545" cy="295910"/>
          </a:xfrm>
          <a:custGeom>
            <a:avLst/>
            <a:gdLst/>
            <a:ahLst/>
            <a:cxnLst/>
            <a:rect l="l" t="t" r="r" b="b"/>
            <a:pathLst>
              <a:path w="3217545" h="295910">
                <a:moveTo>
                  <a:pt x="0" y="295656"/>
                </a:moveTo>
                <a:lnTo>
                  <a:pt x="3217164" y="295656"/>
                </a:lnTo>
                <a:lnTo>
                  <a:pt x="3217164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27064" y="5103623"/>
            <a:ext cx="3225165" cy="295910"/>
          </a:xfrm>
          <a:custGeom>
            <a:avLst/>
            <a:gdLst/>
            <a:ahLst/>
            <a:cxnLst/>
            <a:rect l="l" t="t" r="r" b="b"/>
            <a:pathLst>
              <a:path w="3225165" h="295910">
                <a:moveTo>
                  <a:pt x="0" y="295655"/>
                </a:moveTo>
                <a:lnTo>
                  <a:pt x="3224784" y="295655"/>
                </a:lnTo>
                <a:lnTo>
                  <a:pt x="3224784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4168" y="3901440"/>
            <a:ext cx="3190240" cy="295910"/>
          </a:xfrm>
          <a:custGeom>
            <a:avLst/>
            <a:gdLst/>
            <a:ahLst/>
            <a:cxnLst/>
            <a:rect l="l" t="t" r="r" b="b"/>
            <a:pathLst>
              <a:path w="3190240" h="295910">
                <a:moveTo>
                  <a:pt x="0" y="295656"/>
                </a:moveTo>
                <a:lnTo>
                  <a:pt x="3189731" y="295656"/>
                </a:lnTo>
                <a:lnTo>
                  <a:pt x="3189731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64168" y="4504690"/>
            <a:ext cx="3190240" cy="295910"/>
          </a:xfrm>
          <a:custGeom>
            <a:avLst/>
            <a:gdLst/>
            <a:ahLst/>
            <a:cxnLst/>
            <a:rect l="l" t="t" r="r" b="b"/>
            <a:pathLst>
              <a:path w="3190240" h="295910">
                <a:moveTo>
                  <a:pt x="0" y="295656"/>
                </a:moveTo>
                <a:lnTo>
                  <a:pt x="3189731" y="295656"/>
                </a:lnTo>
                <a:lnTo>
                  <a:pt x="3189731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59217" y="464439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18328" y="460870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18552" y="46352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61736" y="461632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</a:p>
        </p:txBody>
      </p:sp>
      <p:sp>
        <p:nvSpPr>
          <p:cNvPr id="20" name="object 20"/>
          <p:cNvSpPr/>
          <p:nvPr/>
        </p:nvSpPr>
        <p:spPr>
          <a:xfrm>
            <a:off x="786383" y="5320031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7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6383" y="520115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70176" y="520115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76272" y="5321555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6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58540" y="521335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61588" y="5321555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6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43855" y="521335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53000" y="5321555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6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42888" y="521335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41364" y="5321555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6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23631" y="521335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6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3631" y="535013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49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19059" y="5321555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7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01328" y="5213350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04376" y="5320031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7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88168" y="5217923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88168" y="5323079"/>
            <a:ext cx="1381125" cy="0"/>
          </a:xfrm>
          <a:custGeom>
            <a:avLst/>
            <a:gdLst/>
            <a:ahLst/>
            <a:cxnLst/>
            <a:rect l="l" t="t" r="r" b="b"/>
            <a:pathLst>
              <a:path w="1381125">
                <a:moveTo>
                  <a:pt x="0" y="0"/>
                </a:moveTo>
                <a:lnTo>
                  <a:pt x="1380616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483595" y="5202682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865864" y="5202682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8330" y="5363083"/>
            <a:ext cx="7696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44075" y="5389373"/>
            <a:ext cx="6802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61068" y="5346955"/>
            <a:ext cx="8404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2876" y="5354829"/>
            <a:ext cx="7592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93814" y="5346955"/>
            <a:ext cx="8694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11232" y="5354829"/>
            <a:ext cx="7237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09951" y="5354829"/>
            <a:ext cx="8127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829924" y="5354829"/>
            <a:ext cx="8127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lang="cs-CZ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lang="cs-CZ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etní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-12384" y="4853877"/>
            <a:ext cx="769620" cy="657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0" marR="50165" lvl="0" indent="0" algn="r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č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ník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</a:t>
            </a:r>
          </a:p>
        </p:txBody>
      </p:sp>
      <p:sp>
        <p:nvSpPr>
          <p:cNvPr id="48" name="object 48"/>
          <p:cNvSpPr/>
          <p:nvPr/>
        </p:nvSpPr>
        <p:spPr>
          <a:xfrm>
            <a:off x="6591298" y="5943600"/>
            <a:ext cx="4901431" cy="760730"/>
          </a:xfrm>
          <a:custGeom>
            <a:avLst/>
            <a:gdLst/>
            <a:ahLst/>
            <a:cxnLst/>
            <a:rect l="l" t="t" r="r" b="b"/>
            <a:pathLst>
              <a:path w="4598034" h="760729">
                <a:moveTo>
                  <a:pt x="380238" y="0"/>
                </a:moveTo>
                <a:lnTo>
                  <a:pt x="0" y="380237"/>
                </a:lnTo>
                <a:lnTo>
                  <a:pt x="380238" y="760475"/>
                </a:lnTo>
                <a:lnTo>
                  <a:pt x="380238" y="570356"/>
                </a:lnTo>
                <a:lnTo>
                  <a:pt x="4407789" y="570356"/>
                </a:lnTo>
                <a:lnTo>
                  <a:pt x="4597908" y="380237"/>
                </a:lnTo>
                <a:lnTo>
                  <a:pt x="4407789" y="190118"/>
                </a:lnTo>
                <a:lnTo>
                  <a:pt x="380238" y="190118"/>
                </a:lnTo>
                <a:lnTo>
                  <a:pt x="380238" y="0"/>
                </a:lnTo>
                <a:close/>
              </a:path>
              <a:path w="4598034" h="760729">
                <a:moveTo>
                  <a:pt x="4407789" y="570356"/>
                </a:moveTo>
                <a:lnTo>
                  <a:pt x="4217670" y="570356"/>
                </a:lnTo>
                <a:lnTo>
                  <a:pt x="4217670" y="760475"/>
                </a:lnTo>
                <a:lnTo>
                  <a:pt x="4407789" y="570356"/>
                </a:lnTo>
                <a:close/>
              </a:path>
              <a:path w="4598034" h="760729">
                <a:moveTo>
                  <a:pt x="4217670" y="0"/>
                </a:moveTo>
                <a:lnTo>
                  <a:pt x="4217670" y="190118"/>
                </a:lnTo>
                <a:lnTo>
                  <a:pt x="4407789" y="190118"/>
                </a:lnTo>
                <a:lnTo>
                  <a:pt x="4217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76476" y="6172200"/>
            <a:ext cx="355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plánování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realizace zahraniční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stáže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66592" y="5356651"/>
            <a:ext cx="198120" cy="368935"/>
          </a:xfrm>
          <a:custGeom>
            <a:avLst/>
            <a:gdLst/>
            <a:ahLst/>
            <a:cxnLst/>
            <a:rect l="l" t="t" r="r" b="b"/>
            <a:pathLst>
              <a:path w="198120" h="368935">
                <a:moveTo>
                  <a:pt x="198119" y="269748"/>
                </a:moveTo>
                <a:lnTo>
                  <a:pt x="0" y="269748"/>
                </a:lnTo>
                <a:lnTo>
                  <a:pt x="99059" y="368807"/>
                </a:lnTo>
                <a:lnTo>
                  <a:pt x="198119" y="269748"/>
                </a:lnTo>
                <a:close/>
              </a:path>
              <a:path w="198120" h="368935">
                <a:moveTo>
                  <a:pt x="148589" y="0"/>
                </a:moveTo>
                <a:lnTo>
                  <a:pt x="49529" y="0"/>
                </a:lnTo>
                <a:lnTo>
                  <a:pt x="49529" y="269748"/>
                </a:lnTo>
                <a:lnTo>
                  <a:pt x="148589" y="269748"/>
                </a:lnTo>
                <a:lnTo>
                  <a:pt x="14858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88261" y="5743487"/>
            <a:ext cx="225429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Hodnocení</a:t>
            </a:r>
            <a:r>
              <a:rPr kumimoji="0" lang="cs-CZ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doktorand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45158" y="5352022"/>
            <a:ext cx="198120" cy="368935"/>
          </a:xfrm>
          <a:custGeom>
            <a:avLst/>
            <a:gdLst/>
            <a:ahLst/>
            <a:cxnLst/>
            <a:rect l="l" t="t" r="r" b="b"/>
            <a:pathLst>
              <a:path w="198120" h="368935">
                <a:moveTo>
                  <a:pt x="198120" y="269747"/>
                </a:moveTo>
                <a:lnTo>
                  <a:pt x="0" y="269747"/>
                </a:lnTo>
                <a:lnTo>
                  <a:pt x="99060" y="368807"/>
                </a:lnTo>
                <a:lnTo>
                  <a:pt x="198120" y="269747"/>
                </a:lnTo>
                <a:close/>
              </a:path>
              <a:path w="198120" h="368935">
                <a:moveTo>
                  <a:pt x="148589" y="0"/>
                </a:moveTo>
                <a:lnTo>
                  <a:pt x="49529" y="0"/>
                </a:lnTo>
                <a:lnTo>
                  <a:pt x="49529" y="269747"/>
                </a:lnTo>
                <a:lnTo>
                  <a:pt x="148589" y="269747"/>
                </a:lnTo>
                <a:lnTo>
                  <a:pt x="148589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52693" y="5729065"/>
            <a:ext cx="209494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Hodnocení</a:t>
            </a:r>
            <a:r>
              <a:rPr kumimoji="0" lang="cs-CZ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doktorand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043606" y="5354541"/>
            <a:ext cx="200025" cy="368935"/>
          </a:xfrm>
          <a:custGeom>
            <a:avLst/>
            <a:gdLst/>
            <a:ahLst/>
            <a:cxnLst/>
            <a:rect l="l" t="t" r="r" b="b"/>
            <a:pathLst>
              <a:path w="200025" h="368935">
                <a:moveTo>
                  <a:pt x="199644" y="268985"/>
                </a:moveTo>
                <a:lnTo>
                  <a:pt x="0" y="268985"/>
                </a:lnTo>
                <a:lnTo>
                  <a:pt x="99822" y="368807"/>
                </a:lnTo>
                <a:lnTo>
                  <a:pt x="199644" y="268985"/>
                </a:lnTo>
                <a:close/>
              </a:path>
              <a:path w="200025" h="368935">
                <a:moveTo>
                  <a:pt x="149732" y="0"/>
                </a:moveTo>
                <a:lnTo>
                  <a:pt x="49911" y="0"/>
                </a:lnTo>
                <a:lnTo>
                  <a:pt x="49911" y="268985"/>
                </a:lnTo>
                <a:lnTo>
                  <a:pt x="149732" y="268985"/>
                </a:lnTo>
                <a:lnTo>
                  <a:pt x="149732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30786" y="5750788"/>
            <a:ext cx="2044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Hodnocení</a:t>
            </a:r>
            <a:r>
              <a:rPr kumimoji="0" lang="cs-CZ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doktorand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F321DB-1AC7-4B44-8C75-4AB0A4957E71}"/>
              </a:ext>
            </a:extLst>
          </p:cNvPr>
          <p:cNvGrpSpPr/>
          <p:nvPr/>
        </p:nvGrpSpPr>
        <p:grpSpPr>
          <a:xfrm>
            <a:off x="390779" y="3683142"/>
            <a:ext cx="11701781" cy="1145350"/>
            <a:chOff x="394715" y="3579050"/>
            <a:chExt cx="11701781" cy="1145350"/>
          </a:xfrm>
        </p:grpSpPr>
        <p:sp>
          <p:nvSpPr>
            <p:cNvPr id="18" name="object 18"/>
            <p:cNvSpPr/>
            <p:nvPr/>
          </p:nvSpPr>
          <p:spPr>
            <a:xfrm>
              <a:off x="5480303" y="3594608"/>
              <a:ext cx="1801495" cy="1059180"/>
            </a:xfrm>
            <a:custGeom>
              <a:avLst/>
              <a:gdLst/>
              <a:ahLst/>
              <a:cxnLst/>
              <a:rect l="l" t="t" r="r" b="b"/>
              <a:pathLst>
                <a:path w="1801495" h="1059180">
                  <a:moveTo>
                    <a:pt x="1052195" y="925576"/>
                  </a:moveTo>
                  <a:lnTo>
                    <a:pt x="749173" y="925576"/>
                  </a:lnTo>
                  <a:lnTo>
                    <a:pt x="900684" y="1059180"/>
                  </a:lnTo>
                  <a:lnTo>
                    <a:pt x="1052195" y="925576"/>
                  </a:lnTo>
                  <a:close/>
                </a:path>
                <a:path w="1801495" h="1059180">
                  <a:moveTo>
                    <a:pt x="943863" y="791972"/>
                  </a:moveTo>
                  <a:lnTo>
                    <a:pt x="857504" y="791972"/>
                  </a:lnTo>
                  <a:lnTo>
                    <a:pt x="857504" y="925576"/>
                  </a:lnTo>
                  <a:lnTo>
                    <a:pt x="943863" y="925576"/>
                  </a:lnTo>
                  <a:lnTo>
                    <a:pt x="943863" y="791972"/>
                  </a:lnTo>
                  <a:close/>
                </a:path>
                <a:path w="1801495" h="1059180">
                  <a:moveTo>
                    <a:pt x="1801368" y="0"/>
                  </a:moveTo>
                  <a:lnTo>
                    <a:pt x="0" y="0"/>
                  </a:lnTo>
                  <a:lnTo>
                    <a:pt x="0" y="791972"/>
                  </a:lnTo>
                  <a:lnTo>
                    <a:pt x="1801368" y="791972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603684" y="3611436"/>
              <a:ext cx="1610995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Kolokvium</a:t>
              </a:r>
              <a:r>
                <a:rPr kumimoji="0" sz="1800" b="1" i="0" u="none" strike="noStrike" kern="1200" cap="none" spc="-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květen/ev.</a:t>
              </a:r>
              <a:r>
                <a:rPr kumimoji="0" sz="1800" b="1" i="0" u="none" strike="noStrike" kern="1200" cap="none" spc="-1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srpen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648967" y="3603753"/>
              <a:ext cx="1382395" cy="1061085"/>
            </a:xfrm>
            <a:custGeom>
              <a:avLst/>
              <a:gdLst/>
              <a:ahLst/>
              <a:cxnLst/>
              <a:rect l="l" t="t" r="r" b="b"/>
              <a:pathLst>
                <a:path w="1382395" h="1061085">
                  <a:moveTo>
                    <a:pt x="832484" y="926973"/>
                  </a:moveTo>
                  <a:lnTo>
                    <a:pt x="549782" y="926973"/>
                  </a:lnTo>
                  <a:lnTo>
                    <a:pt x="691133" y="1060703"/>
                  </a:lnTo>
                  <a:lnTo>
                    <a:pt x="832484" y="926973"/>
                  </a:lnTo>
                  <a:close/>
                </a:path>
                <a:path w="1382395" h="1061085">
                  <a:moveTo>
                    <a:pt x="734440" y="793114"/>
                  </a:moveTo>
                  <a:lnTo>
                    <a:pt x="647826" y="793114"/>
                  </a:lnTo>
                  <a:lnTo>
                    <a:pt x="647826" y="926973"/>
                  </a:lnTo>
                  <a:lnTo>
                    <a:pt x="734440" y="926973"/>
                  </a:lnTo>
                  <a:lnTo>
                    <a:pt x="734440" y="793114"/>
                  </a:lnTo>
                  <a:close/>
                </a:path>
                <a:path w="1382395" h="1061085">
                  <a:moveTo>
                    <a:pt x="1382268" y="0"/>
                  </a:moveTo>
                  <a:lnTo>
                    <a:pt x="0" y="0"/>
                  </a:lnTo>
                  <a:lnTo>
                    <a:pt x="0" y="793114"/>
                  </a:lnTo>
                  <a:lnTo>
                    <a:pt x="1382268" y="793114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1742313" y="3674046"/>
              <a:ext cx="1195705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Kolokvium</a:t>
              </a:r>
              <a:r>
                <a:rPr kumimoji="0" sz="1800" b="1" i="0" u="none" strike="noStrike" kern="1200" cap="none" spc="-1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únor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94715" y="3594608"/>
              <a:ext cx="1111250" cy="1059180"/>
            </a:xfrm>
            <a:custGeom>
              <a:avLst/>
              <a:gdLst/>
              <a:ahLst/>
              <a:cxnLst/>
              <a:rect l="l" t="t" r="r" b="b"/>
              <a:pathLst>
                <a:path w="1111250" h="1059180">
                  <a:moveTo>
                    <a:pt x="696607" y="925576"/>
                  </a:moveTo>
                  <a:lnTo>
                    <a:pt x="414388" y="925576"/>
                  </a:lnTo>
                  <a:lnTo>
                    <a:pt x="555497" y="1059180"/>
                  </a:lnTo>
                  <a:lnTo>
                    <a:pt x="696607" y="925576"/>
                  </a:lnTo>
                  <a:close/>
                </a:path>
                <a:path w="1111250" h="1059180">
                  <a:moveTo>
                    <a:pt x="598728" y="791972"/>
                  </a:moveTo>
                  <a:lnTo>
                    <a:pt x="512267" y="791972"/>
                  </a:lnTo>
                  <a:lnTo>
                    <a:pt x="512267" y="925576"/>
                  </a:lnTo>
                  <a:lnTo>
                    <a:pt x="598728" y="925576"/>
                  </a:lnTo>
                  <a:lnTo>
                    <a:pt x="598728" y="791972"/>
                  </a:lnTo>
                  <a:close/>
                </a:path>
                <a:path w="1111250" h="1059180">
                  <a:moveTo>
                    <a:pt x="1110996" y="0"/>
                  </a:moveTo>
                  <a:lnTo>
                    <a:pt x="0" y="0"/>
                  </a:lnTo>
                  <a:lnTo>
                    <a:pt x="0" y="791972"/>
                  </a:lnTo>
                  <a:lnTo>
                    <a:pt x="1110996" y="791972"/>
                  </a:lnTo>
                  <a:lnTo>
                    <a:pt x="11109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487476" y="3664267"/>
              <a:ext cx="92583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sz="1800" b="1" i="0" u="none" strike="noStrike" kern="1200" cap="none" spc="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sz="1800" b="1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</a:t>
              </a:r>
              <a:r>
                <a:rPr kumimoji="0" sz="1800" b="1" i="0" u="none" strike="noStrike" kern="120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</a:t>
              </a:r>
              <a:r>
                <a:rPr kumimoji="0" sz="18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ní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4889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ISP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0866055" y="3640455"/>
              <a:ext cx="1161415" cy="1083945"/>
            </a:xfrm>
            <a:custGeom>
              <a:avLst/>
              <a:gdLst/>
              <a:ahLst/>
              <a:cxnLst/>
              <a:rect l="l" t="t" r="r" b="b"/>
              <a:pathLst>
                <a:path w="1161415" h="1083945">
                  <a:moveTo>
                    <a:pt x="735710" y="946912"/>
                  </a:moveTo>
                  <a:lnTo>
                    <a:pt x="425576" y="946912"/>
                  </a:lnTo>
                  <a:lnTo>
                    <a:pt x="580644" y="1083564"/>
                  </a:lnTo>
                  <a:lnTo>
                    <a:pt x="735710" y="946912"/>
                  </a:lnTo>
                  <a:close/>
                </a:path>
                <a:path w="1161415" h="1083945">
                  <a:moveTo>
                    <a:pt x="624840" y="810133"/>
                  </a:moveTo>
                  <a:lnTo>
                    <a:pt x="536448" y="810133"/>
                  </a:lnTo>
                  <a:lnTo>
                    <a:pt x="536448" y="946912"/>
                  </a:lnTo>
                  <a:lnTo>
                    <a:pt x="624840" y="946912"/>
                  </a:lnTo>
                  <a:lnTo>
                    <a:pt x="624840" y="810133"/>
                  </a:lnTo>
                  <a:close/>
                </a:path>
                <a:path w="1161415" h="1083945">
                  <a:moveTo>
                    <a:pt x="1161288" y="0"/>
                  </a:moveTo>
                  <a:lnTo>
                    <a:pt x="0" y="0"/>
                  </a:lnTo>
                  <a:lnTo>
                    <a:pt x="0" y="810133"/>
                  </a:lnTo>
                  <a:lnTo>
                    <a:pt x="1161288" y="810133"/>
                  </a:lnTo>
                  <a:lnTo>
                    <a:pt x="1161288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780776" y="3579050"/>
              <a:ext cx="1315720" cy="923925"/>
            </a:xfrm>
            <a:custGeom>
              <a:avLst/>
              <a:gdLst/>
              <a:ahLst/>
              <a:cxnLst/>
              <a:rect l="l" t="t" r="r" b="b"/>
              <a:pathLst>
                <a:path w="1315720" h="923925">
                  <a:moveTo>
                    <a:pt x="0" y="923544"/>
                  </a:moveTo>
                  <a:lnTo>
                    <a:pt x="1315211" y="923544"/>
                  </a:lnTo>
                  <a:lnTo>
                    <a:pt x="1315211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10931777" y="3624294"/>
              <a:ext cx="1029969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lvl="0" indent="36195" algn="just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Obhajoba  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spojená</a:t>
              </a:r>
              <a:r>
                <a:rPr kumimoji="0" sz="1800" b="1" i="0" u="none" strike="noStrike" kern="1200" cap="none" spc="-10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se  </a:t>
              </a: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rozpravou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697163" y="3020583"/>
            <a:ext cx="100796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0"/>
              </a:spcBef>
            </a:pPr>
            <a:r>
              <a:rPr lang="cs-CZ" spc="-10" dirty="0"/>
              <a:t>H</a:t>
            </a:r>
            <a:r>
              <a:rPr spc="-5" dirty="0" err="1"/>
              <a:t>armonogram</a:t>
            </a:r>
            <a:r>
              <a:rPr spc="-5" dirty="0"/>
              <a:t> </a:t>
            </a:r>
            <a:r>
              <a:rPr lang="cs-CZ" spc="-5" dirty="0"/>
              <a:t>– </a:t>
            </a:r>
            <a:r>
              <a:rPr lang="cs-CZ" spc="-5" dirty="0">
                <a:solidFill>
                  <a:srgbClr val="FF0000"/>
                </a:solidFill>
              </a:rPr>
              <a:t>kontrolní body </a:t>
            </a:r>
            <a:r>
              <a:rPr spc="-15" dirty="0" err="1">
                <a:solidFill>
                  <a:srgbClr val="FF0000"/>
                </a:solidFill>
              </a:rPr>
              <a:t>doktorského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studia pro </a:t>
            </a:r>
            <a:r>
              <a:rPr spc="-5" dirty="0" err="1">
                <a:solidFill>
                  <a:srgbClr val="FF0000"/>
                </a:solidFill>
              </a:rPr>
              <a:t>přechod</a:t>
            </a:r>
            <a:r>
              <a:rPr lang="cs-CZ" spc="-5" dirty="0">
                <a:solidFill>
                  <a:srgbClr val="FF0000"/>
                </a:solidFill>
              </a:rPr>
              <a:t>ov</a:t>
            </a:r>
            <a:r>
              <a:rPr spc="-5" dirty="0">
                <a:solidFill>
                  <a:srgbClr val="FF0000"/>
                </a:solidFill>
              </a:rPr>
              <a:t>é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období</a:t>
            </a:r>
          </a:p>
        </p:txBody>
      </p:sp>
      <p:sp>
        <p:nvSpPr>
          <p:cNvPr id="65" name="object 65"/>
          <p:cNvSpPr/>
          <p:nvPr/>
        </p:nvSpPr>
        <p:spPr>
          <a:xfrm>
            <a:off x="9057856" y="13882"/>
            <a:ext cx="2851478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02C84C-FA37-4370-8C45-B9647FB82774}"/>
              </a:ext>
            </a:extLst>
          </p:cNvPr>
          <p:cNvGrpSpPr/>
          <p:nvPr/>
        </p:nvGrpSpPr>
        <p:grpSpPr>
          <a:xfrm>
            <a:off x="1114484" y="1302862"/>
            <a:ext cx="9533636" cy="1337353"/>
            <a:chOff x="593598" y="2360908"/>
            <a:chExt cx="10703052" cy="1449092"/>
          </a:xfrm>
        </p:grpSpPr>
        <p:sp>
          <p:nvSpPr>
            <p:cNvPr id="68" name="object 4">
              <a:extLst>
                <a:ext uri="{FF2B5EF4-FFF2-40B4-BE49-F238E27FC236}">
                  <a16:creationId xmlns:a16="http://schemas.microsoft.com/office/drawing/2014/main" id="{8DFF91F0-5AC4-462E-836E-559B358C7C53}"/>
                </a:ext>
              </a:extLst>
            </p:cNvPr>
            <p:cNvSpPr/>
            <p:nvPr/>
          </p:nvSpPr>
          <p:spPr>
            <a:xfrm>
              <a:off x="593598" y="2386458"/>
              <a:ext cx="3438525" cy="1405255"/>
            </a:xfrm>
            <a:custGeom>
              <a:avLst/>
              <a:gdLst/>
              <a:ahLst/>
              <a:cxnLst/>
              <a:rect l="l" t="t" r="r" b="b"/>
              <a:pathLst>
                <a:path w="3438525" h="1405254">
                  <a:moveTo>
                    <a:pt x="2972689" y="0"/>
                  </a:moveTo>
                  <a:lnTo>
                    <a:pt x="0" y="0"/>
                  </a:lnTo>
                  <a:lnTo>
                    <a:pt x="465404" y="702564"/>
                  </a:lnTo>
                  <a:lnTo>
                    <a:pt x="0" y="1405128"/>
                  </a:lnTo>
                  <a:lnTo>
                    <a:pt x="2972689" y="1405128"/>
                  </a:lnTo>
                  <a:lnTo>
                    <a:pt x="3438143" y="702564"/>
                  </a:lnTo>
                  <a:lnTo>
                    <a:pt x="2972689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">
              <a:extLst>
                <a:ext uri="{FF2B5EF4-FFF2-40B4-BE49-F238E27FC236}">
                  <a16:creationId xmlns:a16="http://schemas.microsoft.com/office/drawing/2014/main" id="{03329879-5399-4A7C-92BC-239BC666C505}"/>
                </a:ext>
              </a:extLst>
            </p:cNvPr>
            <p:cNvSpPr/>
            <p:nvPr/>
          </p:nvSpPr>
          <p:spPr>
            <a:xfrm>
              <a:off x="3702558" y="2386458"/>
              <a:ext cx="3855720" cy="1405255"/>
            </a:xfrm>
            <a:custGeom>
              <a:avLst/>
              <a:gdLst/>
              <a:ahLst/>
              <a:cxnLst/>
              <a:rect l="l" t="t" r="r" b="b"/>
              <a:pathLst>
                <a:path w="3855720" h="1405254">
                  <a:moveTo>
                    <a:pt x="3390265" y="0"/>
                  </a:moveTo>
                  <a:lnTo>
                    <a:pt x="0" y="0"/>
                  </a:lnTo>
                  <a:lnTo>
                    <a:pt x="465454" y="702564"/>
                  </a:lnTo>
                  <a:lnTo>
                    <a:pt x="0" y="1405128"/>
                  </a:lnTo>
                  <a:lnTo>
                    <a:pt x="3390265" y="1405128"/>
                  </a:lnTo>
                  <a:lnTo>
                    <a:pt x="3855719" y="702564"/>
                  </a:lnTo>
                  <a:lnTo>
                    <a:pt x="3390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B8A0458B-177A-4BB1-A250-74233FB400C3}"/>
                </a:ext>
              </a:extLst>
            </p:cNvPr>
            <p:cNvSpPr/>
            <p:nvPr/>
          </p:nvSpPr>
          <p:spPr>
            <a:xfrm>
              <a:off x="3702558" y="2386458"/>
              <a:ext cx="3855720" cy="1405255"/>
            </a:xfrm>
            <a:custGeom>
              <a:avLst/>
              <a:gdLst/>
              <a:ahLst/>
              <a:cxnLst/>
              <a:rect l="l" t="t" r="r" b="b"/>
              <a:pathLst>
                <a:path w="3855720" h="1405254">
                  <a:moveTo>
                    <a:pt x="0" y="0"/>
                  </a:moveTo>
                  <a:lnTo>
                    <a:pt x="3390265" y="0"/>
                  </a:lnTo>
                  <a:lnTo>
                    <a:pt x="3855719" y="702564"/>
                  </a:lnTo>
                  <a:lnTo>
                    <a:pt x="3390265" y="1405128"/>
                  </a:lnTo>
                  <a:lnTo>
                    <a:pt x="0" y="1405128"/>
                  </a:lnTo>
                  <a:lnTo>
                    <a:pt x="465454" y="70256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8">
              <a:extLst>
                <a:ext uri="{FF2B5EF4-FFF2-40B4-BE49-F238E27FC236}">
                  <a16:creationId xmlns:a16="http://schemas.microsoft.com/office/drawing/2014/main" id="{EE6A4AD2-EC75-4CCA-86C4-3223BF85C2E4}"/>
                </a:ext>
              </a:extLst>
            </p:cNvPr>
            <p:cNvSpPr txBox="1"/>
            <p:nvPr/>
          </p:nvSpPr>
          <p:spPr>
            <a:xfrm>
              <a:off x="1503850" y="2753774"/>
              <a:ext cx="1496695" cy="61348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Stávající</a:t>
              </a:r>
              <a:r>
                <a:rPr kumimoji="0" sz="1800" b="1" i="0" u="none" strike="noStrike" kern="120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DSP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61594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2024/2025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2" name="object 9">
              <a:extLst>
                <a:ext uri="{FF2B5EF4-FFF2-40B4-BE49-F238E27FC236}">
                  <a16:creationId xmlns:a16="http://schemas.microsoft.com/office/drawing/2014/main" id="{295407D6-CCB2-49ED-A145-340F28458980}"/>
                </a:ext>
              </a:extLst>
            </p:cNvPr>
            <p:cNvSpPr txBox="1"/>
            <p:nvPr/>
          </p:nvSpPr>
          <p:spPr>
            <a:xfrm>
              <a:off x="4327988" y="2631565"/>
              <a:ext cx="2747011" cy="91363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Přechodové</a:t>
              </a:r>
              <a:r>
                <a:rPr kumimoji="0" sz="18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období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pro nově </a:t>
              </a:r>
              <a:r>
                <a:rPr kumimoji="0" sz="18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nastupující</a:t>
              </a:r>
              <a:r>
                <a:rPr kumimoji="0" sz="1800" b="1" i="0" u="none" strike="noStrike" kern="1200" cap="none" spc="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od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1.9.2025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3" name="object 10">
              <a:extLst>
                <a:ext uri="{FF2B5EF4-FFF2-40B4-BE49-F238E27FC236}">
                  <a16:creationId xmlns:a16="http://schemas.microsoft.com/office/drawing/2014/main" id="{F40F2BEA-EB1F-4527-9599-4251A15C57F0}"/>
                </a:ext>
              </a:extLst>
            </p:cNvPr>
            <p:cNvSpPr/>
            <p:nvPr/>
          </p:nvSpPr>
          <p:spPr>
            <a:xfrm>
              <a:off x="8301990" y="2404745"/>
              <a:ext cx="2994660" cy="1405255"/>
            </a:xfrm>
            <a:custGeom>
              <a:avLst/>
              <a:gdLst/>
              <a:ahLst/>
              <a:cxnLst/>
              <a:rect l="l" t="t" r="r" b="b"/>
              <a:pathLst>
                <a:path w="2994659" h="1405254">
                  <a:moveTo>
                    <a:pt x="2529204" y="0"/>
                  </a:moveTo>
                  <a:lnTo>
                    <a:pt x="0" y="0"/>
                  </a:lnTo>
                  <a:lnTo>
                    <a:pt x="465454" y="702563"/>
                  </a:lnTo>
                  <a:lnTo>
                    <a:pt x="0" y="1405127"/>
                  </a:lnTo>
                  <a:lnTo>
                    <a:pt x="2529204" y="1405127"/>
                  </a:lnTo>
                  <a:lnTo>
                    <a:pt x="2994659" y="702563"/>
                  </a:lnTo>
                  <a:lnTo>
                    <a:pt x="252920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1">
              <a:extLst>
                <a:ext uri="{FF2B5EF4-FFF2-40B4-BE49-F238E27FC236}">
                  <a16:creationId xmlns:a16="http://schemas.microsoft.com/office/drawing/2014/main" id="{DCB152FF-B4BE-4C5F-9E57-5789157DDE24}"/>
                </a:ext>
              </a:extLst>
            </p:cNvPr>
            <p:cNvSpPr/>
            <p:nvPr/>
          </p:nvSpPr>
          <p:spPr>
            <a:xfrm>
              <a:off x="8301990" y="2360908"/>
              <a:ext cx="2994660" cy="1449092"/>
            </a:xfrm>
            <a:custGeom>
              <a:avLst/>
              <a:gdLst/>
              <a:ahLst/>
              <a:cxnLst/>
              <a:rect l="l" t="t" r="r" b="b"/>
              <a:pathLst>
                <a:path w="2994659" h="1405254">
                  <a:moveTo>
                    <a:pt x="0" y="0"/>
                  </a:moveTo>
                  <a:lnTo>
                    <a:pt x="2529204" y="0"/>
                  </a:lnTo>
                  <a:lnTo>
                    <a:pt x="2994659" y="702563"/>
                  </a:lnTo>
                  <a:lnTo>
                    <a:pt x="2529204" y="1405127"/>
                  </a:lnTo>
                  <a:lnTo>
                    <a:pt x="0" y="1405127"/>
                  </a:lnTo>
                  <a:lnTo>
                    <a:pt x="465454" y="702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2">
              <a:extLst>
                <a:ext uri="{FF2B5EF4-FFF2-40B4-BE49-F238E27FC236}">
                  <a16:creationId xmlns:a16="http://schemas.microsoft.com/office/drawing/2014/main" id="{665ADA01-4ED1-4788-B325-13E2B8AE9FEC}"/>
                </a:ext>
              </a:extLst>
            </p:cNvPr>
            <p:cNvSpPr txBox="1"/>
            <p:nvPr/>
          </p:nvSpPr>
          <p:spPr>
            <a:xfrm>
              <a:off x="8900160" y="2689826"/>
              <a:ext cx="1798319" cy="61348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143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1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Reakreditace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DSP</a:t>
              </a:r>
              <a:r>
                <a:rPr kumimoji="0" sz="1800" b="1" i="0" u="none" strike="noStrike" kern="1200" cap="none" spc="-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1800" b="1" i="0" u="none" strike="noStrike" kern="1200" cap="none" spc="-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2028/2029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7" name="object 14">
              <a:extLst>
                <a:ext uri="{FF2B5EF4-FFF2-40B4-BE49-F238E27FC236}">
                  <a16:creationId xmlns:a16="http://schemas.microsoft.com/office/drawing/2014/main" id="{87A20CAD-8576-4597-8A7C-33A6DA1DB147}"/>
                </a:ext>
              </a:extLst>
            </p:cNvPr>
            <p:cNvSpPr/>
            <p:nvPr/>
          </p:nvSpPr>
          <p:spPr>
            <a:xfrm>
              <a:off x="8084122" y="2384852"/>
              <a:ext cx="5457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0" y="0"/>
                  </a:moveTo>
                  <a:lnTo>
                    <a:pt x="191897" y="0"/>
                  </a:lnTo>
                  <a:lnTo>
                    <a:pt x="627888" y="702563"/>
                  </a:lnTo>
                  <a:lnTo>
                    <a:pt x="191897" y="1405127"/>
                  </a:lnTo>
                  <a:lnTo>
                    <a:pt x="0" y="1405127"/>
                  </a:lnTo>
                  <a:lnTo>
                    <a:pt x="435991" y="702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5">
              <a:extLst>
                <a:ext uri="{FF2B5EF4-FFF2-40B4-BE49-F238E27FC236}">
                  <a16:creationId xmlns:a16="http://schemas.microsoft.com/office/drawing/2014/main" id="{737706C6-6D21-4873-9F9D-90B4181ADAD1}"/>
                </a:ext>
              </a:extLst>
            </p:cNvPr>
            <p:cNvSpPr/>
            <p:nvPr/>
          </p:nvSpPr>
          <p:spPr>
            <a:xfrm>
              <a:off x="7485126" y="2386458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191897" y="0"/>
                  </a:moveTo>
                  <a:lnTo>
                    <a:pt x="0" y="0"/>
                  </a:lnTo>
                  <a:lnTo>
                    <a:pt x="435991" y="702564"/>
                  </a:lnTo>
                  <a:lnTo>
                    <a:pt x="0" y="1405128"/>
                  </a:lnTo>
                  <a:lnTo>
                    <a:pt x="191897" y="1405128"/>
                  </a:lnTo>
                  <a:lnTo>
                    <a:pt x="627888" y="702564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16">
              <a:extLst>
                <a:ext uri="{FF2B5EF4-FFF2-40B4-BE49-F238E27FC236}">
                  <a16:creationId xmlns:a16="http://schemas.microsoft.com/office/drawing/2014/main" id="{F3DCD599-F143-494E-8BB4-71C334EBED8F}"/>
                </a:ext>
              </a:extLst>
            </p:cNvPr>
            <p:cNvSpPr/>
            <p:nvPr/>
          </p:nvSpPr>
          <p:spPr>
            <a:xfrm>
              <a:off x="7485126" y="2386458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0" y="0"/>
                  </a:moveTo>
                  <a:lnTo>
                    <a:pt x="191897" y="0"/>
                  </a:lnTo>
                  <a:lnTo>
                    <a:pt x="627888" y="702564"/>
                  </a:lnTo>
                  <a:lnTo>
                    <a:pt x="191897" y="1405128"/>
                  </a:lnTo>
                  <a:lnTo>
                    <a:pt x="0" y="1405128"/>
                  </a:lnTo>
                  <a:lnTo>
                    <a:pt x="435991" y="70256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17">
              <a:extLst>
                <a:ext uri="{FF2B5EF4-FFF2-40B4-BE49-F238E27FC236}">
                  <a16:creationId xmlns:a16="http://schemas.microsoft.com/office/drawing/2014/main" id="{7AE629F3-8241-4A2A-B508-18ED6B9F78C6}"/>
                </a:ext>
              </a:extLst>
            </p:cNvPr>
            <p:cNvSpPr/>
            <p:nvPr/>
          </p:nvSpPr>
          <p:spPr>
            <a:xfrm>
              <a:off x="7204709" y="2386458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191897" y="0"/>
                  </a:moveTo>
                  <a:lnTo>
                    <a:pt x="0" y="0"/>
                  </a:lnTo>
                  <a:lnTo>
                    <a:pt x="435991" y="702564"/>
                  </a:lnTo>
                  <a:lnTo>
                    <a:pt x="0" y="1405128"/>
                  </a:lnTo>
                  <a:lnTo>
                    <a:pt x="191897" y="1405128"/>
                  </a:lnTo>
                  <a:lnTo>
                    <a:pt x="627888" y="702564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18">
              <a:extLst>
                <a:ext uri="{FF2B5EF4-FFF2-40B4-BE49-F238E27FC236}">
                  <a16:creationId xmlns:a16="http://schemas.microsoft.com/office/drawing/2014/main" id="{A8F83383-5942-4F3A-9ED1-6F9179814FAE}"/>
                </a:ext>
              </a:extLst>
            </p:cNvPr>
            <p:cNvSpPr/>
            <p:nvPr/>
          </p:nvSpPr>
          <p:spPr>
            <a:xfrm>
              <a:off x="7204709" y="2386458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0" y="0"/>
                  </a:moveTo>
                  <a:lnTo>
                    <a:pt x="191897" y="0"/>
                  </a:lnTo>
                  <a:lnTo>
                    <a:pt x="627888" y="702564"/>
                  </a:lnTo>
                  <a:lnTo>
                    <a:pt x="191897" y="1405128"/>
                  </a:lnTo>
                  <a:lnTo>
                    <a:pt x="0" y="1405128"/>
                  </a:lnTo>
                  <a:lnTo>
                    <a:pt x="435991" y="70256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19">
              <a:extLst>
                <a:ext uri="{FF2B5EF4-FFF2-40B4-BE49-F238E27FC236}">
                  <a16:creationId xmlns:a16="http://schemas.microsoft.com/office/drawing/2014/main" id="{81A91213-826C-4534-A40C-7367987EE657}"/>
                </a:ext>
              </a:extLst>
            </p:cNvPr>
            <p:cNvSpPr/>
            <p:nvPr/>
          </p:nvSpPr>
          <p:spPr>
            <a:xfrm>
              <a:off x="7770114" y="2395601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191896" y="0"/>
                  </a:moveTo>
                  <a:lnTo>
                    <a:pt x="0" y="0"/>
                  </a:lnTo>
                  <a:lnTo>
                    <a:pt x="435990" y="702563"/>
                  </a:lnTo>
                  <a:lnTo>
                    <a:pt x="0" y="1405127"/>
                  </a:lnTo>
                  <a:lnTo>
                    <a:pt x="191896" y="1405127"/>
                  </a:lnTo>
                  <a:lnTo>
                    <a:pt x="627887" y="702563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20">
              <a:extLst>
                <a:ext uri="{FF2B5EF4-FFF2-40B4-BE49-F238E27FC236}">
                  <a16:creationId xmlns:a16="http://schemas.microsoft.com/office/drawing/2014/main" id="{0A1D7CDA-B52D-4A99-BC22-8F773B401E2A}"/>
                </a:ext>
              </a:extLst>
            </p:cNvPr>
            <p:cNvSpPr/>
            <p:nvPr/>
          </p:nvSpPr>
          <p:spPr>
            <a:xfrm>
              <a:off x="7770114" y="2395601"/>
              <a:ext cx="628015" cy="1405255"/>
            </a:xfrm>
            <a:custGeom>
              <a:avLst/>
              <a:gdLst/>
              <a:ahLst/>
              <a:cxnLst/>
              <a:rect l="l" t="t" r="r" b="b"/>
              <a:pathLst>
                <a:path w="628015" h="1405254">
                  <a:moveTo>
                    <a:pt x="0" y="0"/>
                  </a:moveTo>
                  <a:lnTo>
                    <a:pt x="191896" y="0"/>
                  </a:lnTo>
                  <a:lnTo>
                    <a:pt x="627887" y="702563"/>
                  </a:lnTo>
                  <a:lnTo>
                    <a:pt x="191896" y="1405127"/>
                  </a:lnTo>
                  <a:lnTo>
                    <a:pt x="0" y="1405127"/>
                  </a:lnTo>
                  <a:lnTo>
                    <a:pt x="435990" y="70256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C706934-1E04-4ACE-87D8-8D0081FAB45C}"/>
              </a:ext>
            </a:extLst>
          </p:cNvPr>
          <p:cNvSpPr txBox="1"/>
          <p:nvPr/>
        </p:nvSpPr>
        <p:spPr>
          <a:xfrm>
            <a:off x="207693" y="120477"/>
            <a:ext cx="6675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cs-CZ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Restrukturalizace</a:t>
            </a:r>
            <a:r>
              <a:rPr kumimoji="0" lang="cs-CZ" sz="3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DS od 1. 9. 2025 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7F93671-BC4E-40E7-97DD-85AA44CC8578}"/>
              </a:ext>
            </a:extLst>
          </p:cNvPr>
          <p:cNvCxnSpPr/>
          <p:nvPr/>
        </p:nvCxnSpPr>
        <p:spPr>
          <a:xfrm flipV="1">
            <a:off x="779907" y="5050051"/>
            <a:ext cx="2779269" cy="167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0D7C5B6-5607-4F9B-B25B-D2AEB49AF510}"/>
              </a:ext>
            </a:extLst>
          </p:cNvPr>
          <p:cNvCxnSpPr/>
          <p:nvPr/>
        </p:nvCxnSpPr>
        <p:spPr>
          <a:xfrm flipV="1">
            <a:off x="3581847" y="5040377"/>
            <a:ext cx="2779269" cy="167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EFD902B-4FD3-40A1-AA42-0C9EAF765A1F}"/>
              </a:ext>
            </a:extLst>
          </p:cNvPr>
          <p:cNvCxnSpPr/>
          <p:nvPr/>
        </p:nvCxnSpPr>
        <p:spPr>
          <a:xfrm flipV="1">
            <a:off x="6358541" y="5028630"/>
            <a:ext cx="2779269" cy="167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1260757-0297-466D-B09A-4858DACBA520}"/>
              </a:ext>
            </a:extLst>
          </p:cNvPr>
          <p:cNvCxnSpPr>
            <a:cxnSpLocks/>
          </p:cNvCxnSpPr>
          <p:nvPr/>
        </p:nvCxnSpPr>
        <p:spPr>
          <a:xfrm>
            <a:off x="9137810" y="5031693"/>
            <a:ext cx="2728054" cy="183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bject 50">
            <a:extLst>
              <a:ext uri="{FF2B5EF4-FFF2-40B4-BE49-F238E27FC236}">
                <a16:creationId xmlns:a16="http://schemas.microsoft.com/office/drawing/2014/main" id="{B4042A74-B0F1-4834-9E46-4EF2436FC786}"/>
              </a:ext>
            </a:extLst>
          </p:cNvPr>
          <p:cNvSpPr txBox="1"/>
          <p:nvPr/>
        </p:nvSpPr>
        <p:spPr>
          <a:xfrm>
            <a:off x="1694242" y="6195369"/>
            <a:ext cx="38365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Odborné předměty (Kv1 + 3 dle výběru)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5AB75F1-4417-4E2A-9633-C4FC7E69FC54}"/>
              </a:ext>
            </a:extLst>
          </p:cNvPr>
          <p:cNvCxnSpPr/>
          <p:nvPr/>
        </p:nvCxnSpPr>
        <p:spPr>
          <a:xfrm flipH="1">
            <a:off x="3027426" y="3402739"/>
            <a:ext cx="2448941" cy="6743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352A7F16-7C73-4776-B26B-F4134039F46C}"/>
              </a:ext>
            </a:extLst>
          </p:cNvPr>
          <p:cNvCxnSpPr>
            <a:cxnSpLocks/>
          </p:cNvCxnSpPr>
          <p:nvPr/>
        </p:nvCxnSpPr>
        <p:spPr>
          <a:xfrm flipH="1">
            <a:off x="3581847" y="3414486"/>
            <a:ext cx="1894520" cy="1845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Přímá spojnice se šipkou 91">
            <a:extLst>
              <a:ext uri="{FF2B5EF4-FFF2-40B4-BE49-F238E27FC236}">
                <a16:creationId xmlns:a16="http://schemas.microsoft.com/office/drawing/2014/main" id="{89E9FE8F-C322-4759-BB63-F337680DE98E}"/>
              </a:ext>
            </a:extLst>
          </p:cNvPr>
          <p:cNvCxnSpPr>
            <a:cxnSpLocks/>
          </p:cNvCxnSpPr>
          <p:nvPr/>
        </p:nvCxnSpPr>
        <p:spPr>
          <a:xfrm>
            <a:off x="5480939" y="3414486"/>
            <a:ext cx="989014" cy="293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Přímá spojnice se šipkou 92">
            <a:extLst>
              <a:ext uri="{FF2B5EF4-FFF2-40B4-BE49-F238E27FC236}">
                <a16:creationId xmlns:a16="http://schemas.microsoft.com/office/drawing/2014/main" id="{91425942-D99F-45E3-A7D8-31DDC4B003A3}"/>
              </a:ext>
            </a:extLst>
          </p:cNvPr>
          <p:cNvCxnSpPr>
            <a:cxnSpLocks/>
          </p:cNvCxnSpPr>
          <p:nvPr/>
        </p:nvCxnSpPr>
        <p:spPr>
          <a:xfrm>
            <a:off x="5497543" y="3402739"/>
            <a:ext cx="828581" cy="1874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7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9C706934-1E04-4ACE-87D8-8D0081FAB45C}"/>
              </a:ext>
            </a:extLst>
          </p:cNvPr>
          <p:cNvSpPr txBox="1"/>
          <p:nvPr/>
        </p:nvSpPr>
        <p:spPr>
          <a:xfrm>
            <a:off x="207692" y="120477"/>
            <a:ext cx="38000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r>
              <a:rPr kumimoji="0" lang="cs-CZ" sz="3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Postup DSP studiem pro studenty, kteří nastoupili 1. 9. 2025</a:t>
            </a:r>
            <a:endParaRPr kumimoji="0" lang="cs-CZ" sz="3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C719F5CF-A733-4326-A864-EC6B21FA9BC3}"/>
              </a:ext>
            </a:extLst>
          </p:cNvPr>
          <p:cNvSpPr txBox="1"/>
          <p:nvPr/>
        </p:nvSpPr>
        <p:spPr>
          <a:xfrm>
            <a:off x="206240" y="5814193"/>
            <a:ext cx="3224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https://phd.vscht.cz/home/pro-doktorandy/doktorske-studium/studijni-povinnosti</a:t>
            </a:r>
            <a:r>
              <a:rPr lang="cs-CZ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A431FE-F766-45E4-A07C-932E45DEB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/>
          <a:stretch/>
        </p:blipFill>
        <p:spPr>
          <a:xfrm>
            <a:off x="4151783" y="-212"/>
            <a:ext cx="7968765" cy="6858212"/>
          </a:xfrm>
          <a:prstGeom prst="rect">
            <a:avLst/>
          </a:prstGeom>
        </p:spPr>
      </p:pic>
      <p:sp>
        <p:nvSpPr>
          <p:cNvPr id="7" name="object 64">
            <a:extLst>
              <a:ext uri="{FF2B5EF4-FFF2-40B4-BE49-F238E27FC236}">
                <a16:creationId xmlns:a16="http://schemas.microsoft.com/office/drawing/2014/main" id="{8BDE3305-C297-4DF7-93D7-0607DB872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85179"/>
            <a:ext cx="422379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0"/>
              </a:spcBef>
            </a:pPr>
            <a:r>
              <a:rPr lang="cs-CZ" spc="-10" dirty="0"/>
              <a:t>H</a:t>
            </a:r>
            <a:r>
              <a:rPr spc="-5" dirty="0" err="1"/>
              <a:t>armonogram</a:t>
            </a:r>
            <a:r>
              <a:rPr spc="-5" dirty="0"/>
              <a:t> </a:t>
            </a:r>
            <a:r>
              <a:rPr lang="cs-CZ" spc="-5" dirty="0"/>
              <a:t>– </a:t>
            </a:r>
            <a:r>
              <a:rPr lang="cs-CZ" spc="-5" dirty="0">
                <a:solidFill>
                  <a:srgbClr val="FF0000"/>
                </a:solidFill>
              </a:rPr>
              <a:t>kontrolní body v první 2 letech DS</a:t>
            </a:r>
            <a:r>
              <a:rPr lang="cs-CZ" spc="-15" dirty="0">
                <a:solidFill>
                  <a:srgbClr val="FF0000"/>
                </a:solidFill>
              </a:rPr>
              <a:t>P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 err="1">
                <a:solidFill>
                  <a:srgbClr val="FF0000"/>
                </a:solidFill>
              </a:rPr>
              <a:t>studia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lang="cs-CZ" spc="-10" dirty="0">
                <a:solidFill>
                  <a:srgbClr val="FF0000"/>
                </a:solidFill>
              </a:rPr>
              <a:t>v rámci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 err="1">
                <a:solidFill>
                  <a:srgbClr val="FF0000"/>
                </a:solidFill>
              </a:rPr>
              <a:t>přechod</a:t>
            </a:r>
            <a:r>
              <a:rPr lang="cs-CZ" spc="-5" dirty="0">
                <a:solidFill>
                  <a:srgbClr val="FF0000"/>
                </a:solidFill>
              </a:rPr>
              <a:t>ov</a:t>
            </a:r>
            <a:r>
              <a:rPr spc="-5" dirty="0">
                <a:solidFill>
                  <a:srgbClr val="FF0000"/>
                </a:solidFill>
              </a:rPr>
              <a:t>é</a:t>
            </a:r>
            <a:r>
              <a:rPr lang="cs-CZ" spc="-5" dirty="0">
                <a:solidFill>
                  <a:srgbClr val="FF0000"/>
                </a:solidFill>
              </a:rPr>
              <a:t>ho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období</a:t>
            </a:r>
            <a:r>
              <a:rPr lang="cs-CZ" dirty="0">
                <a:solidFill>
                  <a:srgbClr val="FF0000"/>
                </a:solidFill>
              </a:rPr>
              <a:t> (2 kolokvia, výroční hodnocení v SIS/e-doktorand)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E95FF76-2898-4726-9BAE-7E791E22F7AE}"/>
              </a:ext>
            </a:extLst>
          </p:cNvPr>
          <p:cNvSpPr/>
          <p:nvPr/>
        </p:nvSpPr>
        <p:spPr>
          <a:xfrm>
            <a:off x="5951984" y="0"/>
            <a:ext cx="1008112" cy="836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4F6E39-FDA5-4982-B948-A8E9611CA0D6}"/>
              </a:ext>
            </a:extLst>
          </p:cNvPr>
          <p:cNvSpPr/>
          <p:nvPr/>
        </p:nvSpPr>
        <p:spPr>
          <a:xfrm>
            <a:off x="5951984" y="2308877"/>
            <a:ext cx="1008112" cy="760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39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:a16="http://schemas.microsoft.com/office/drawing/2014/main" id="{6F2559DB-4B9F-41FB-A3D6-A13968C42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94" y="97771"/>
            <a:ext cx="41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4000" b="1" dirty="0">
                <a:cs typeface="Arial" panose="020B0604020202020204" pitchFamily="34" charset="0"/>
              </a:rPr>
              <a:t>Výroční hodnocení</a:t>
            </a:r>
            <a:endParaRPr lang="en-US" altLang="en-US" sz="4000" b="1" dirty="0">
              <a:cs typeface="Arial" panose="020B0604020202020204" pitchFamily="34" charset="0"/>
            </a:endParaRPr>
          </a:p>
        </p:txBody>
      </p:sp>
      <p:sp>
        <p:nvSpPr>
          <p:cNvPr id="5" name="TextovéPole 2">
            <a:extLst>
              <a:ext uri="{FF2B5EF4-FFF2-40B4-BE49-F238E27FC236}">
                <a16:creationId xmlns:a16="http://schemas.microsoft.com/office/drawing/2014/main" id="{3383F8D7-C07E-4D19-931E-14B4E9E29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908720"/>
            <a:ext cx="728602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Na </a:t>
            </a:r>
            <a:r>
              <a:rPr lang="en-US" altLang="en-US" sz="2400" dirty="0" err="1">
                <a:cs typeface="Arial" panose="020B0604020202020204" pitchFamily="34" charset="0"/>
              </a:rPr>
              <a:t>konci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každého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ročníku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studia</a:t>
            </a:r>
            <a:r>
              <a:rPr lang="en-US" altLang="en-US" sz="2400" dirty="0">
                <a:cs typeface="Arial" panose="020B0604020202020204" pitchFamily="34" charset="0"/>
              </a:rPr>
              <a:t> je student DSP </a:t>
            </a:r>
            <a:r>
              <a:rPr lang="en-US" altLang="en-US" sz="2400" dirty="0" err="1">
                <a:cs typeface="Arial" panose="020B0604020202020204" pitchFamily="34" charset="0"/>
              </a:rPr>
              <a:t>ve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stanoveném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termínu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povinen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předložit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školiteli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prostřednictvím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cs-CZ" altLang="en-US" sz="2400" dirty="0">
                <a:cs typeface="Arial" panose="020B0604020202020204" pitchFamily="34" charset="0"/>
                <a:hlinkClick r:id="rId2"/>
              </a:rPr>
              <a:t>SIS/</a:t>
            </a:r>
            <a:r>
              <a:rPr lang="en-US" altLang="en-US" sz="2400" dirty="0">
                <a:cs typeface="Arial" panose="020B0604020202020204" pitchFamily="34" charset="0"/>
                <a:hlinkClick r:id="rId2"/>
              </a:rPr>
              <a:t>e-</a:t>
            </a:r>
            <a:r>
              <a:rPr lang="en-US" altLang="en-US" sz="2400" dirty="0" err="1">
                <a:cs typeface="Arial" panose="020B0604020202020204" pitchFamily="34" charset="0"/>
                <a:hlinkClick r:id="rId2"/>
              </a:rPr>
              <a:t>doktorand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výroční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zprávu</a:t>
            </a:r>
            <a:r>
              <a:rPr lang="cs-CZ" altLang="en-US" sz="2400" dirty="0"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cs-CZ" altLang="en-US" sz="2400" b="1" dirty="0"/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2E5ACCF-8DDC-41B7-A892-5A281F741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29226"/>
              </p:ext>
            </p:extLst>
          </p:nvPr>
        </p:nvGraphicFramePr>
        <p:xfrm>
          <a:off x="611188" y="2708275"/>
          <a:ext cx="7129462" cy="1784350"/>
        </p:xfrm>
        <a:graphic>
          <a:graphicData uri="http://schemas.openxmlformats.org/drawingml/2006/table">
            <a:tbl>
              <a:tblPr/>
              <a:tblGrid>
                <a:gridCol w="4097943">
                  <a:extLst>
                    <a:ext uri="{9D8B030D-6E8A-4147-A177-3AD203B41FA5}">
                      <a16:colId xmlns:a16="http://schemas.microsoft.com/office/drawing/2014/main" val="1319710990"/>
                    </a:ext>
                  </a:extLst>
                </a:gridCol>
                <a:gridCol w="3031519">
                  <a:extLst>
                    <a:ext uri="{9D8B030D-6E8A-4147-A177-3AD203B41FA5}">
                      <a16:colId xmlns:a16="http://schemas.microsoft.com/office/drawing/2014/main" val="2130210922"/>
                    </a:ext>
                  </a:extLst>
                </a:gridCol>
              </a:tblGrid>
              <a:tr h="732041">
                <a:tc>
                  <a:txBody>
                    <a:bodyPr/>
                    <a:lstStyle/>
                    <a:p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Konec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vyplňování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odevzdání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nastupující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doktorandi</a:t>
                      </a:r>
                      <a:endParaRPr lang="en-US" sz="2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9" marR="91449" marT="45753" marB="45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dirty="0">
                          <a:latin typeface="+mn-lt"/>
                          <a:cs typeface="Arial" panose="020B0604020202020204" pitchFamily="34" charset="0"/>
                        </a:rPr>
                        <a:t>do 30 dnů od zápisu do studia</a:t>
                      </a:r>
                    </a:p>
                  </a:txBody>
                  <a:tcPr marL="91449" marR="91449" marT="45753" marB="45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973244"/>
                  </a:ext>
                </a:extLst>
              </a:tr>
              <a:tr h="1052309"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ii)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Konec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vyplňování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odevzdání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ostatní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doktorandi</a:t>
                      </a:r>
                      <a:endParaRPr lang="en-US" sz="2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9" marR="91449" marT="45753" marB="45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nejpozději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30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dnů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před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koncem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aktuálního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ročníku</a:t>
                      </a:r>
                      <a:r>
                        <a:rPr lang="en-US" sz="21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+mn-lt"/>
                          <a:cs typeface="Arial" panose="020B0604020202020204" pitchFamily="34" charset="0"/>
                        </a:rPr>
                        <a:t>studia</a:t>
                      </a:r>
                      <a:endParaRPr lang="en-US" sz="2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9" marR="91449" marT="45753" marB="457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17493"/>
                  </a:ext>
                </a:extLst>
              </a:tr>
            </a:tbl>
          </a:graphicData>
        </a:graphic>
      </p:graphicFrame>
      <p:sp>
        <p:nvSpPr>
          <p:cNvPr id="7" name="TextovéPole 4">
            <a:extLst>
              <a:ext uri="{FF2B5EF4-FFF2-40B4-BE49-F238E27FC236}">
                <a16:creationId xmlns:a16="http://schemas.microsoft.com/office/drawing/2014/main" id="{9EF4A855-5734-4A72-8A59-465585CB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911837"/>
            <a:ext cx="8353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2800" dirty="0">
                <a:cs typeface="Arial" panose="020B0604020202020204" pitchFamily="34" charset="0"/>
              </a:rPr>
              <a:t>Výroční zpráva se vkládá pomocí SIS/e-doktorand</a:t>
            </a:r>
          </a:p>
          <a:p>
            <a:pPr eaLnBrk="1" hangingPunct="1"/>
            <a:endParaRPr lang="cs-CZ" altLang="en-US" sz="2800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en-US" sz="2800" dirty="0">
                <a:cs typeface="Arial" panose="020B0604020202020204" pitchFamily="34" charset="0"/>
              </a:rPr>
              <a:t>Vykazovat pravdivě, pečlivě a včas!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063E28-2773-42D0-9015-FF51316AE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847"/>
          <a:stretch/>
        </p:blipFill>
        <p:spPr>
          <a:xfrm>
            <a:off x="7968208" y="1124744"/>
            <a:ext cx="4045179" cy="489099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4D6A339-A87A-417F-B9CA-A17205BECF61}"/>
              </a:ext>
            </a:extLst>
          </p:cNvPr>
          <p:cNvSpPr/>
          <p:nvPr/>
        </p:nvSpPr>
        <p:spPr>
          <a:xfrm>
            <a:off x="9252000" y="5040000"/>
            <a:ext cx="360000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26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AB309FE-1E9F-4D92-98DC-9A103C49DF75}"/>
              </a:ext>
            </a:extLst>
          </p:cNvPr>
          <p:cNvSpPr txBox="1"/>
          <p:nvPr/>
        </p:nvSpPr>
        <p:spPr>
          <a:xfrm>
            <a:off x="191344" y="6453251"/>
            <a:ext cx="1051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https://phd.vscht.cz/home/pro-doktorandy/doktorske-studium/e-doktorand/bodove-hodnoceni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701B94-6714-4904-8251-3DA46FC8F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31" y="35417"/>
            <a:ext cx="9675938" cy="64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0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F5387C8-C07A-4E43-AF6B-BF4F9FEB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7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en-US" b="1" dirty="0"/>
              <a:t>PhD studium na FPBT</a:t>
            </a:r>
            <a:endParaRPr lang="en-US" altLang="en-US" b="1" dirty="0"/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6C5B9EF-1541-49AC-94FE-BD43F22F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09" y="1253331"/>
            <a:ext cx="10515600" cy="4351338"/>
          </a:xfrm>
        </p:spPr>
        <p:txBody>
          <a:bodyPr/>
          <a:lstStyle/>
          <a:p>
            <a:pPr eaLnBrk="1" hangingPunct="1"/>
            <a:r>
              <a:rPr lang="cs-CZ" altLang="en-US" dirty="0"/>
              <a:t>Studijní a zkušební řád VŠCHT Praha </a:t>
            </a:r>
          </a:p>
          <a:p>
            <a:pPr eaLnBrk="1" hangingPunct="1"/>
            <a:r>
              <a:rPr lang="cs-CZ" altLang="en-US" dirty="0"/>
              <a:t>Úzká spolupráce se školitelem, Oborová rada</a:t>
            </a:r>
          </a:p>
          <a:p>
            <a:pPr eaLnBrk="1" hangingPunct="1"/>
            <a:r>
              <a:rPr lang="cs-CZ" altLang="en-US" dirty="0"/>
              <a:t>ISP – individuální studijní plán</a:t>
            </a:r>
          </a:p>
          <a:p>
            <a:pPr eaLnBrk="1" hangingPunct="1"/>
            <a:r>
              <a:rPr lang="cs-CZ" altLang="en-US" dirty="0"/>
              <a:t>40 hod. týdně – není-li se školitelem domluveno jinak</a:t>
            </a:r>
          </a:p>
          <a:p>
            <a:pPr eaLnBrk="1" hangingPunct="1"/>
            <a:r>
              <a:rPr lang="cs-CZ" altLang="en-US" dirty="0"/>
              <a:t>30 pracovních dní volna</a:t>
            </a:r>
          </a:p>
          <a:p>
            <a:pPr eaLnBrk="1" hangingPunct="1"/>
            <a:r>
              <a:rPr lang="cs-CZ" altLang="en-US" dirty="0"/>
              <a:t>4 roky standardního studia</a:t>
            </a:r>
            <a:endParaRPr lang="en-US" altLang="en-US" dirty="0"/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A2EB3642-833F-4986-A20D-018E16F8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265712"/>
            <a:ext cx="93703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ACDC87C-5A74-4195-A4F1-3F1E81636CF1}"/>
              </a:ext>
            </a:extLst>
          </p:cNvPr>
          <p:cNvSpPr/>
          <p:nvPr/>
        </p:nvSpPr>
        <p:spPr>
          <a:xfrm>
            <a:off x="9220200" y="90881"/>
            <a:ext cx="2804159" cy="585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F9EC776-CA30-4F2D-A3EE-8C7EAACBACB8}"/>
              </a:ext>
            </a:extLst>
          </p:cNvPr>
          <p:cNvSpPr txBox="1"/>
          <p:nvPr/>
        </p:nvSpPr>
        <p:spPr>
          <a:xfrm>
            <a:off x="263352" y="6165304"/>
            <a:ext cx="11881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2"/>
              </a:rPr>
              <a:t>https://phd.vscht.cz/home/pro-doktorandy/doktorske-studium/pedagogika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https://phd.vscht.cz/files/uzel/108727/0001~~c4z3i7c0M4y3jDcyMDKN98svyk1UCChKLMtMyUlUKCjKV3AJVigzAgA.pdf?redirected</a:t>
            </a:r>
            <a:r>
              <a:rPr lang="cs-CZ" sz="16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A06EB5-2CCF-450A-B43C-BE466E37C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9" y="161135"/>
            <a:ext cx="10510461" cy="59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:a16="http://schemas.microsoft.com/office/drawing/2014/main" id="{FB36683E-3BAC-4BB8-A622-D1F4255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94" y="97771"/>
            <a:ext cx="989123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4000" b="1" dirty="0">
                <a:cs typeface="Arial" panose="020B0604020202020204" pitchFamily="34" charset="0"/>
              </a:rPr>
              <a:t>Sepisování dizertační práce</a:t>
            </a:r>
          </a:p>
          <a:p>
            <a:pPr eaLnBrk="1" hangingPunct="1"/>
            <a:endParaRPr lang="cs-CZ" altLang="en-US" sz="1400" b="1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en-US" sz="4000" dirty="0">
                <a:cs typeface="Arial" panose="020B0604020202020204" pitchFamily="34" charset="0"/>
              </a:rPr>
              <a:t>1) klasická DDP i možnost </a:t>
            </a:r>
          </a:p>
          <a:p>
            <a:pPr eaLnBrk="1" hangingPunct="1"/>
            <a:r>
              <a:rPr lang="cs-CZ" altLang="en-US" sz="4000" dirty="0">
                <a:cs typeface="Arial" panose="020B0604020202020204" pitchFamily="34" charset="0"/>
              </a:rPr>
              <a:t>2) sepisování formou komentovaného souboru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54DB50-77C3-4113-8B43-1B0C6C86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44" y="2343297"/>
            <a:ext cx="9577512" cy="44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>
            <a:extLst>
              <a:ext uri="{FF2B5EF4-FFF2-40B4-BE49-F238E27FC236}">
                <a16:creationId xmlns:a16="http://schemas.microsoft.com/office/drawing/2014/main" id="{FB36683E-3BAC-4BB8-A622-D1F4255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94" y="97771"/>
            <a:ext cx="5941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en-US" sz="4000" b="1" dirty="0">
                <a:cs typeface="Arial" panose="020B0604020202020204" pitchFamily="34" charset="0"/>
              </a:rPr>
              <a:t>Sepisování dizertační práce</a:t>
            </a:r>
          </a:p>
          <a:p>
            <a:pPr eaLnBrk="1" hangingPunct="1"/>
            <a:endParaRPr lang="cs-CZ" altLang="en-US" sz="1400" b="1" dirty="0"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FBC4AF-BA52-4C79-9900-022FC827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04" y="1021101"/>
            <a:ext cx="105731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61F92E-6BC6-4296-BACC-D7D2ED8D9B60}"/>
              </a:ext>
            </a:extLst>
          </p:cNvPr>
          <p:cNvSpPr txBox="1">
            <a:spLocks/>
          </p:cNvSpPr>
          <p:nvPr/>
        </p:nvSpPr>
        <p:spPr>
          <a:xfrm>
            <a:off x="0" y="6809323"/>
            <a:ext cx="12192000" cy="97353"/>
          </a:xfrm>
          <a:prstGeom prst="rect">
            <a:avLst/>
          </a:prstGeom>
          <a:solidFill>
            <a:srgbClr val="E6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27892" y="636572"/>
            <a:ext cx="10820399" cy="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69646"/>
            <a:ext cx="10658763" cy="66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4" name="Zástupný obsah 2">
            <a:extLst>
              <a:ext uri="{FF2B5EF4-FFF2-40B4-BE49-F238E27FC236}">
                <a16:creationId xmlns:a16="http://schemas.microsoft.com/office/drawing/2014/main" id="{6DD44490-C466-4E8C-BBF6-C38D67CC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91" y="895465"/>
            <a:ext cx="3135745" cy="5560753"/>
          </a:xfrm>
        </p:spPr>
        <p:txBody>
          <a:bodyPr>
            <a:normAutofit/>
          </a:bodyPr>
          <a:lstStyle/>
          <a:p>
            <a:r>
              <a:rPr lang="cs-CZ" sz="2400" dirty="0"/>
              <a:t>Zákon č. 52/2025 Sb. </a:t>
            </a:r>
            <a:r>
              <a:rPr lang="cs-CZ" sz="2000" i="1" dirty="0"/>
              <a:t>Zákon, kterým se mění zákon č. 111/1998 Sb., o vysokých školách a o změně a doplnění dalších zákonů (zákon o vysokých školách), ve znění pozdějších předpisů, a další související zákony</a:t>
            </a:r>
            <a:endParaRPr lang="cs-CZ" sz="2000" dirty="0"/>
          </a:p>
          <a:p>
            <a:r>
              <a:rPr lang="cs-CZ" sz="2400" dirty="0"/>
              <a:t>Účinný od 1. 3. 2025</a:t>
            </a:r>
          </a:p>
          <a:p>
            <a:pPr marL="0" indent="0">
              <a:buNone/>
            </a:pPr>
            <a:endParaRPr lang="cs-CZ" sz="1900" dirty="0"/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96186"/>
            <a:ext cx="11582400" cy="63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Zákon č. 111/1998 Sb.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Zákon o vysokých školách a o změně a doplnění dalších zákonů (zákon o vysokých školách)</a:t>
            </a: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AB6B0FB3-F5E9-664C-9A1D-54F4D91C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75" y="895466"/>
            <a:ext cx="8386576" cy="52282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6CB6CD-7830-4DFB-9195-4BACB5BF6254}"/>
              </a:ext>
            </a:extLst>
          </p:cNvPr>
          <p:cNvSpPr txBox="1"/>
          <p:nvPr/>
        </p:nvSpPr>
        <p:spPr>
          <a:xfrm>
            <a:off x="572675" y="61935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https://www.e-sbirka.cz/sb/2025/52?zalozka=text</a:t>
            </a:r>
            <a:endParaRPr lang="cs-CZ" dirty="0"/>
          </a:p>
          <a:p>
            <a:r>
              <a:rPr lang="cs-CZ" dirty="0">
                <a:hlinkClick r:id="rId4"/>
              </a:rPr>
              <a:t>https://www.zakonyprolidi.cz/cs/2025-52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90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61F92E-6BC6-4296-BACC-D7D2ED8D9B60}"/>
              </a:ext>
            </a:extLst>
          </p:cNvPr>
          <p:cNvSpPr txBox="1">
            <a:spLocks/>
          </p:cNvSpPr>
          <p:nvPr/>
        </p:nvSpPr>
        <p:spPr>
          <a:xfrm>
            <a:off x="0" y="6809323"/>
            <a:ext cx="12192000" cy="97353"/>
          </a:xfrm>
          <a:prstGeom prst="rect">
            <a:avLst/>
          </a:prstGeom>
          <a:solidFill>
            <a:srgbClr val="E6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27892" y="636573"/>
            <a:ext cx="11245272" cy="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69646"/>
            <a:ext cx="10658763" cy="66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96186"/>
            <a:ext cx="11582400" cy="63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§ 47 Doktorský studijní program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DD44490-C466-4E8C-BBF6-C38D67CC7488}"/>
              </a:ext>
            </a:extLst>
          </p:cNvPr>
          <p:cNvSpPr txBox="1">
            <a:spLocks/>
          </p:cNvSpPr>
          <p:nvPr/>
        </p:nvSpPr>
        <p:spPr>
          <a:xfrm>
            <a:off x="327891" y="818308"/>
            <a:ext cx="11485418" cy="5379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Samostatná tvůrčí činnost v oblasti výzkumu nebo vývoje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Standardní doba studia je nejméně tři a nejvýše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čtyři roky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Ukončení státní závěrečnou zkouškou = obhajoba disertační práce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Disertační práce musí zahrnovat původní výsledky tvůrčí činnosti studenta předkládajícího disertační práci uveřejněné způsobem obvyklým pro uveřejňování výsledků výzkumu, vývoje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Součástí disertační práce může být patentová přihláška vynálezu nebo jiný aplikačně realizovaný výsledek výzkumu, vývoje nebo inovací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Absolventům studia v doktorských studijních programech se uděluje akademický titul "doktor" (ve zkratce "Ph.D." uváděné za jménem).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Studium v doktorském studijním programu sleduje a hodnotí oborová rada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(viz vnitřní předpis VŠ nebo její fakulty s akreditací studijního programu), předsedou oborové rady je garant doktorského studijního programu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B9F7FB-5416-40F2-876C-EBA5D2BF99B6}"/>
              </a:ext>
            </a:extLst>
          </p:cNvPr>
          <p:cNvSpPr txBox="1"/>
          <p:nvPr/>
        </p:nvSpPr>
        <p:spPr>
          <a:xfrm>
            <a:off x="551384" y="60840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https://www.e-sbirka.cz/sb/2025/52?zalozka=text</a:t>
            </a:r>
            <a:endParaRPr lang="cs-CZ" dirty="0"/>
          </a:p>
          <a:p>
            <a:r>
              <a:rPr lang="cs-CZ" dirty="0">
                <a:hlinkClick r:id="rId3"/>
              </a:rPr>
              <a:t>https://www.zakonyprolidi.cz/cs/2025-52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8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61F92E-6BC6-4296-BACC-D7D2ED8D9B60}"/>
              </a:ext>
            </a:extLst>
          </p:cNvPr>
          <p:cNvSpPr txBox="1">
            <a:spLocks/>
          </p:cNvSpPr>
          <p:nvPr/>
        </p:nvSpPr>
        <p:spPr>
          <a:xfrm>
            <a:off x="0" y="6809323"/>
            <a:ext cx="12192000" cy="97353"/>
          </a:xfrm>
          <a:prstGeom prst="rect">
            <a:avLst/>
          </a:prstGeom>
          <a:solidFill>
            <a:srgbClr val="E6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27892" y="636573"/>
            <a:ext cx="11245272" cy="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69646"/>
            <a:ext cx="10658763" cy="66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96186"/>
            <a:ext cx="11582400" cy="63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§ 91 Stipendia přiznávaná vysokou školou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DD44490-C466-4E8C-BBF6-C38D67CC7488}"/>
              </a:ext>
            </a:extLst>
          </p:cNvPr>
          <p:cNvSpPr txBox="1">
            <a:spLocks/>
          </p:cNvSpPr>
          <p:nvPr/>
        </p:nvSpPr>
        <p:spPr>
          <a:xfrm>
            <a:off x="327890" y="818308"/>
            <a:ext cx="11707091" cy="5379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91a Doktorský studijní příjem a doktorské stipendium –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znění účinné až od 1. 9.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Zahájení řízení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věci doktorského stipendia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doručením žádosti studenta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VŠ; lze je zahájit i z moci úřední, jde-li o snížení, zvýšení nebo odnětí doktorského stipendia.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Doktorské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stipendium se přiznává zvlášť na každý akademický rok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nebo jeho část po standardní dobu studia, a to i na období prázdnin; doktorské stipendium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lze přiznat i zpětně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účely určení výše doktorského stipendia podle odstavce 3 se za minimální měsíční mzdu považuje její výše platná a účinná v den 1. července kalendářního roku, v němž na dané vysoké škole začíná akademický rok, pro který má být doktorské stipendium přiznáno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Zapíše-li se přijatý uchazeč o studium tentýž den do studia ve více doktorských studijních programech, v nichž splňuje podmínky podle odstavce 2,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nárok na doktorské stipendium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podle odstavce 3 může pro tutéž dobu uplatnit žádostí podle odstavce 4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pouze v jednom ze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studijních programů, který si sám určí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Student může volbu studijního programu podle věty první změnit před skončením studia v daném studijním programu pouze tehdy, bude-li mu na jeho žádost přiznané stipendium vysokou školou odňato.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Dosahuje-li doktorský studijní příjem studenta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minimální měsíční mzda * 1,2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nebo student závažným způsobem neplní studijní povinnosti , nemusí být doktorské stipendium přiznáno a již přiznané doktorské stipendium může být sníženo nebo odňato.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29B2D5-FBFA-446D-A0C4-7D61C055C12D}"/>
              </a:ext>
            </a:extLst>
          </p:cNvPr>
          <p:cNvSpPr txBox="1"/>
          <p:nvPr/>
        </p:nvSpPr>
        <p:spPr>
          <a:xfrm>
            <a:off x="551384" y="6135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https://www.e-sbirka.cz/sb/2025/52?zalozka=text</a:t>
            </a:r>
            <a:endParaRPr lang="cs-CZ" dirty="0"/>
          </a:p>
          <a:p>
            <a:r>
              <a:rPr lang="cs-CZ" dirty="0">
                <a:hlinkClick r:id="rId3"/>
              </a:rPr>
              <a:t>https://www.zakonyprolidi.cz/cs/2025-52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35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61F92E-6BC6-4296-BACC-D7D2ED8D9B60}"/>
              </a:ext>
            </a:extLst>
          </p:cNvPr>
          <p:cNvSpPr txBox="1">
            <a:spLocks/>
          </p:cNvSpPr>
          <p:nvPr/>
        </p:nvSpPr>
        <p:spPr>
          <a:xfrm>
            <a:off x="0" y="6809323"/>
            <a:ext cx="12192000" cy="97353"/>
          </a:xfrm>
          <a:prstGeom prst="rect">
            <a:avLst/>
          </a:prstGeom>
          <a:solidFill>
            <a:srgbClr val="E6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27892" y="636573"/>
            <a:ext cx="11245272" cy="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69646"/>
            <a:ext cx="10658763" cy="66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96186"/>
            <a:ext cx="11582400" cy="63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§ 91 Stipendia přiznávaná vysokou školou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DD44490-C466-4E8C-BBF6-C38D67CC7488}"/>
              </a:ext>
            </a:extLst>
          </p:cNvPr>
          <p:cNvSpPr txBox="1">
            <a:spLocks/>
          </p:cNvSpPr>
          <p:nvPr/>
        </p:nvSpPr>
        <p:spPr>
          <a:xfrm>
            <a:off x="327890" y="818308"/>
            <a:ext cx="11707091" cy="537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91a Doktorský studijní příjem a doktorské stipendium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znění účinné až od 1. 9.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Podrobnosti podmínek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přiznání, snížení, zvýšení nebo odejmutí doktorského stipendia a pravidla pro určení jeho výše stanoví veřejné a státní vysoké školy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stipendijním řádu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Spolupracující zaměstnavatel poskytuje vysoké škole bezodkladně informace o vzniku a zániku pracovního poměru nebo o rozhodné změně pracovní náplně studenta, o měsíční výši mzdy nebo platu studenta za práci podle odstavce 1 a o změnách této výše.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539CEE-E65B-421E-9C59-9C2523D1B0BC}"/>
              </a:ext>
            </a:extLst>
          </p:cNvPr>
          <p:cNvSpPr txBox="1"/>
          <p:nvPr/>
        </p:nvSpPr>
        <p:spPr>
          <a:xfrm>
            <a:off x="551384" y="61154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https://www.e-sbirka.cz/sb/2025/52?zalozka=text</a:t>
            </a:r>
            <a:endParaRPr lang="cs-CZ" dirty="0"/>
          </a:p>
          <a:p>
            <a:r>
              <a:rPr lang="cs-CZ" dirty="0">
                <a:hlinkClick r:id="rId3"/>
              </a:rPr>
              <a:t>https://www.zakonyprolidi.cz/cs/2025-52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27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C61F92E-6BC6-4296-BACC-D7D2ED8D9B60}"/>
              </a:ext>
            </a:extLst>
          </p:cNvPr>
          <p:cNvSpPr txBox="1">
            <a:spLocks/>
          </p:cNvSpPr>
          <p:nvPr/>
        </p:nvSpPr>
        <p:spPr>
          <a:xfrm>
            <a:off x="0" y="6809323"/>
            <a:ext cx="12192000" cy="97353"/>
          </a:xfrm>
          <a:prstGeom prst="rect">
            <a:avLst/>
          </a:prstGeom>
          <a:solidFill>
            <a:srgbClr val="E60000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327892" y="636573"/>
            <a:ext cx="11245272" cy="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69646"/>
            <a:ext cx="10658763" cy="66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6" name="Nadpis 1">
            <a:extLst>
              <a:ext uri="{FF2B5EF4-FFF2-40B4-BE49-F238E27FC236}">
                <a16:creationId xmlns:a16="http://schemas.microsoft.com/office/drawing/2014/main" id="{4AEE6608-1D0C-47F6-B270-1703DCBE4B65}"/>
              </a:ext>
            </a:extLst>
          </p:cNvPr>
          <p:cNvSpPr txBox="1">
            <a:spLocks/>
          </p:cNvSpPr>
          <p:nvPr/>
        </p:nvSpPr>
        <p:spPr>
          <a:xfrm>
            <a:off x="230909" y="96186"/>
            <a:ext cx="11582400" cy="634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Přechodná ustanovení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DD44490-C466-4E8C-BBF6-C38D67CC7488}"/>
              </a:ext>
            </a:extLst>
          </p:cNvPr>
          <p:cNvSpPr txBox="1">
            <a:spLocks/>
          </p:cNvSpPr>
          <p:nvPr/>
        </p:nvSpPr>
        <p:spPr>
          <a:xfrm>
            <a:off x="327891" y="818307"/>
            <a:ext cx="11485418" cy="5897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(17.)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Ustanovení § 91a zákona č. 111/1998 Sb., ve znění účinném ode dne 1. září 2025,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nevztahuje na studenta doktorského studijního programu, který byl do studia daného studijního programu zapsán a jehož první období výuky v rámci daného studia započalo přede dnem 1. září 2025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Tedy doktorandi zapsaní 1. července 2025 nemají na studijní stipendium nárok –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neplatí pro VŠCHT Praha</a:t>
            </a:r>
          </a:p>
        </p:txBody>
      </p:sp>
    </p:spTree>
    <p:extLst>
      <p:ext uri="{BB962C8B-B14F-4D97-AF65-F5344CB8AC3E}">
        <p14:creationId xmlns:p14="http://schemas.microsoft.com/office/powerpoint/2010/main" val="171281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83432" y="1772816"/>
            <a:ext cx="10363200" cy="2598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811531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>
                <a:tab pos="926465" algn="l"/>
                <a:tab pos="927100" algn="l"/>
              </a:tabLst>
              <a:defRPr/>
            </a:pPr>
            <a:r>
              <a:rPr kumimoji="0" sz="2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zrušení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základní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části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státní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doktorské zkoušky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(SDZ)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531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>
                <a:tab pos="926465" algn="l"/>
                <a:tab pos="927100" algn="l"/>
              </a:tabLst>
              <a:defRPr/>
            </a:pPr>
            <a:r>
              <a:rPr kumimoji="0" sz="2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přidání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Kv1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jako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povinný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předmět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Modulu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malá změna v akreditacích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>
                <a:tab pos="926465" algn="l"/>
                <a:tab pos="927100" algn="l"/>
              </a:tabLst>
              <a:defRPr/>
            </a:pPr>
            <a:r>
              <a:rPr kumimoji="0" sz="240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možnost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nahrazení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anglické </a:t>
            </a:r>
            <a:r>
              <a:rPr kumimoji="0" sz="2400" b="1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konference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prezentací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 AJ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při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Kv2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či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přednáškou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 min. rozsahu </a:t>
            </a:r>
            <a:r>
              <a:rPr kumimoji="0" sz="2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mezinárodní </a:t>
            </a:r>
            <a:r>
              <a:rPr kumimoji="0" sz="24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konferenci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 </a:t>
            </a:r>
            <a:r>
              <a:rPr kumimoji="0" sz="2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odsouhlasení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lang="cs-CZ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1732914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anose="05000000000000000000" pitchFamily="2" charset="2"/>
              <a:buChar char="ü"/>
              <a:tabLst>
                <a:tab pos="926465" algn="l"/>
                <a:tab pos="927100" algn="l"/>
              </a:tabLst>
              <a:defRPr/>
            </a:pPr>
            <a:r>
              <a:rPr kumimoji="0" sz="240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zavedení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Kv2 </a:t>
            </a:r>
            <a:r>
              <a:rPr kumimoji="0" sz="24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jako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kontrolního milníku postupu v práci na dizertačním tématu a možné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</a:t>
            </a:r>
            <a:r>
              <a:rPr kumimoji="0" lang="cs-CZ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ověření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znalostí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tří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úžeji 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specifikovaných </a:t>
            </a:r>
            <a:r>
              <a:rPr kumimoji="0" sz="2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předmětových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oblastí</a:t>
            </a:r>
            <a:r>
              <a:rPr kumimoji="0" lang="cs-CZ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444D931-F148-4C1C-9CF9-849398D55FC4}"/>
              </a:ext>
            </a:extLst>
          </p:cNvPr>
          <p:cNvSpPr/>
          <p:nvPr/>
        </p:nvSpPr>
        <p:spPr>
          <a:xfrm>
            <a:off x="0" y="6179820"/>
            <a:ext cx="12192000" cy="678180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12191999" y="0"/>
                </a:moveTo>
                <a:lnTo>
                  <a:pt x="0" y="0"/>
                </a:lnTo>
                <a:lnTo>
                  <a:pt x="0" y="678177"/>
                </a:lnTo>
                <a:lnTo>
                  <a:pt x="12191999" y="678177"/>
                </a:lnTo>
                <a:lnTo>
                  <a:pt x="12191999" y="0"/>
                </a:lnTo>
                <a:close/>
              </a:path>
            </a:pathLst>
          </a:custGeom>
          <a:solidFill>
            <a:srgbClr val="EC281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BC2745B-6A49-4B18-AFDE-4D6008FEED4B}"/>
              </a:ext>
            </a:extLst>
          </p:cNvPr>
          <p:cNvSpPr/>
          <p:nvPr/>
        </p:nvSpPr>
        <p:spPr>
          <a:xfrm>
            <a:off x="9220200" y="76200"/>
            <a:ext cx="2804159" cy="58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AB94E-98D3-4E7C-88AC-9C49D14AD9A2}"/>
              </a:ext>
            </a:extLst>
          </p:cNvPr>
          <p:cNvSpPr txBox="1"/>
          <p:nvPr/>
        </p:nvSpPr>
        <p:spPr>
          <a:xfrm>
            <a:off x="983432" y="127062"/>
            <a:ext cx="61514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r>
              <a:rPr kumimoji="0" lang="cs-CZ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Restrukturalizace</a:t>
            </a:r>
            <a:r>
              <a:rPr kumimoji="0" lang="cs-CZ" sz="3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DS od 1. 9. 2025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C55E2B-1185-4B56-BD48-4698CA30ADCC}"/>
              </a:ext>
            </a:extLst>
          </p:cNvPr>
          <p:cNvSpPr txBox="1"/>
          <p:nvPr/>
        </p:nvSpPr>
        <p:spPr>
          <a:xfrm>
            <a:off x="1117406" y="6323648"/>
            <a:ext cx="10945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hlinkClick r:id="rId3"/>
              </a:rPr>
              <a:t>https://phd.vscht.cz/home/pro-doktorandy/doktorske-studium/studijni-povinnosti</a:t>
            </a:r>
            <a:r>
              <a:rPr lang="cs-CZ" sz="2000" b="1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264" y="1469200"/>
            <a:ext cx="10877094" cy="1164312"/>
          </a:xfrm>
          <a:custGeom>
            <a:avLst/>
            <a:gdLst/>
            <a:ahLst/>
            <a:cxnLst/>
            <a:rect l="l" t="t" r="r" b="b"/>
            <a:pathLst>
              <a:path w="9218930" h="4401820">
                <a:moveTo>
                  <a:pt x="0" y="4401312"/>
                </a:moveTo>
                <a:lnTo>
                  <a:pt x="9218676" y="4401312"/>
                </a:lnTo>
                <a:lnTo>
                  <a:pt x="9218676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1) </a:t>
            </a:r>
            <a:r>
              <a:rPr kumimoji="0" lang="en-US" sz="2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</a:t>
            </a:r>
            <a:r>
              <a:rPr kumimoji="0" lang="cs-CZ" sz="2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á změna ve stávajících akreditacích: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přidání  </a:t>
            </a:r>
            <a:r>
              <a:rPr kumimoji="0" lang="cs-CZ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povinného odborného předmětu </a:t>
            </a:r>
            <a:r>
              <a:rPr kumimoji="0" lang="cs-CZ" sz="2400" b="1" i="0" u="none" strike="noStrike" kern="1200" cap="none" spc="-1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Kolokvium </a:t>
            </a:r>
            <a:r>
              <a:rPr kumimoji="0" lang="cs-CZ" sz="2400" b="1" i="0" u="none" strike="noStrike" kern="1200" cap="none" spc="-5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cs-CZ" sz="2400" b="1" i="0" u="none" strike="noStrike" kern="1200" cap="none" spc="8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1" i="0" u="none" strike="noStrike" kern="1200" cap="none" spc="-3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(Kv1) </a:t>
            </a:r>
            <a:r>
              <a:rPr kumimoji="0" lang="cs-CZ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 modulu A do všech DSP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A5464A-D65D-46A5-BCBD-4BBF5E3122B5}"/>
              </a:ext>
            </a:extLst>
          </p:cNvPr>
          <p:cNvSpPr txBox="1"/>
          <p:nvPr/>
        </p:nvSpPr>
        <p:spPr>
          <a:xfrm>
            <a:off x="689264" y="822869"/>
            <a:ext cx="113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292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malé změny ve stávajících akreditacích a úpravy stávajících povinností bez nutnosti změn v akreditacích </a:t>
            </a:r>
            <a:r>
              <a:rPr kumimoji="0" lang="pl-PL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 </a:t>
            </a:r>
            <a:r>
              <a:rPr kumimoji="0" lang="pl-PL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doktorandy </a:t>
            </a:r>
            <a:r>
              <a:rPr kumimoji="0" lang="pl-PL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nastupující od 1.9.2025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AFDD0-2AE0-4886-AC0F-0A93AA0C5408}"/>
              </a:ext>
            </a:extLst>
          </p:cNvPr>
          <p:cNvSpPr txBox="1"/>
          <p:nvPr/>
        </p:nvSpPr>
        <p:spPr>
          <a:xfrm>
            <a:off x="551384" y="971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 eaLnBrk="1" fontAlgn="auto" hangingPunct="1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cs-CZ" sz="3200" b="1" spc="-10" dirty="0">
                <a:solidFill>
                  <a:prstClr val="black"/>
                </a:solidFill>
                <a:latin typeface="Calibri"/>
                <a:cs typeface="Calibri"/>
              </a:rPr>
              <a:t>Restrukturalizace</a:t>
            </a:r>
            <a:r>
              <a:rPr lang="cs-CZ" sz="3200" b="1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3200" b="1" spc="-5" dirty="0">
                <a:solidFill>
                  <a:prstClr val="black"/>
                </a:solidFill>
                <a:latin typeface="Calibri"/>
                <a:cs typeface="Calibri"/>
              </a:rPr>
              <a:t>DS od 1. 9. 2025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0D4AD-F20A-4E4A-B959-CB881D09065E}"/>
              </a:ext>
            </a:extLst>
          </p:cNvPr>
          <p:cNvSpPr txBox="1"/>
          <p:nvPr/>
        </p:nvSpPr>
        <p:spPr>
          <a:xfrm>
            <a:off x="705306" y="2713332"/>
            <a:ext cx="10877094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cs-CZ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2) úpravy stávajících povinností bez nutnosti změn v akreditacích 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složit zkoušky ze zbývajících 3 odborných předmětů (jednotlivé zkoušky nebo souhrnně při Kv2)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1" i="0" u="none" strike="noStrike" kern="1200" cap="none" spc="-25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absolvovat Kv2 </a:t>
            </a:r>
            <a:r>
              <a:rPr kumimoji="0" lang="cs-CZ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jako kontrolní milník postupu v práci na dizertačním tématu a ověření připravenosti k obhajobě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možnost </a:t>
            </a:r>
            <a:r>
              <a:rPr kumimoji="0" lang="cs-CZ" sz="2400" b="1" i="0" u="none" strike="noStrike" kern="1200" cap="none" spc="-25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alternativního splnění povinnosti Anglické konference </a:t>
            </a:r>
            <a:r>
              <a:rPr kumimoji="0" lang="cs-CZ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doktorandů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lang="cs-CZ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akončení studia v podobě </a:t>
            </a:r>
            <a:r>
              <a:rPr kumimoji="0" lang="cs-CZ" sz="2400" b="1" i="0" u="none" strike="noStrike" kern="1200" cap="none" spc="-2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závěrečné </a:t>
            </a:r>
            <a:r>
              <a:rPr kumimoji="0" lang="cs-CZ" sz="2400" b="1" i="0" u="none" strike="noStrike" kern="1200" cap="none" spc="-5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obhajoby s </a:t>
            </a:r>
            <a:r>
              <a:rPr kumimoji="0" lang="cs-CZ" sz="2400" b="1" i="0" u="none" strike="noStrike" kern="1200" cap="none" spc="-2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odbornou</a:t>
            </a:r>
            <a:r>
              <a:rPr kumimoji="0" lang="cs-CZ" sz="2400" b="1" i="0" u="none" strike="noStrike" kern="1200" cap="none" spc="9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400" b="1" i="0" u="none" strike="noStrike" kern="1200" cap="none" spc="-1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debatou </a:t>
            </a:r>
            <a:r>
              <a:rPr kumimoji="0" lang="cs-CZ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dáno novelou nad akreditací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získávání </a:t>
            </a:r>
            <a:r>
              <a:rPr kumimoji="0" lang="cs-CZ" sz="2400" b="1" i="0" u="none" strike="noStrike" kern="1200" cap="none" spc="-1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pedagogických kompetencí </a:t>
            </a:r>
            <a:r>
              <a:rPr kumimoji="0" lang="cs-CZ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  min. rozsahu – upřesnění požadavků OR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cs-CZ" sz="2400" b="1" i="0" u="none" strike="noStrike" kern="1200" cap="none" spc="-1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postup v dizertačním projektu </a:t>
            </a:r>
            <a:r>
              <a:rPr kumimoji="0" lang="cs-CZ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upřesnění požadavků OR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1CB221E-5830-4D62-AC8E-9BE3115FF556}"/>
              </a:ext>
            </a:extLst>
          </p:cNvPr>
          <p:cNvSpPr/>
          <p:nvPr/>
        </p:nvSpPr>
        <p:spPr>
          <a:xfrm>
            <a:off x="0" y="6578804"/>
            <a:ext cx="12192000" cy="279196"/>
          </a:xfrm>
          <a:custGeom>
            <a:avLst/>
            <a:gdLst/>
            <a:ahLst/>
            <a:cxnLst/>
            <a:rect l="l" t="t" r="r" b="b"/>
            <a:pathLst>
              <a:path w="12192000" h="678179">
                <a:moveTo>
                  <a:pt x="12191999" y="0"/>
                </a:moveTo>
                <a:lnTo>
                  <a:pt x="0" y="0"/>
                </a:lnTo>
                <a:lnTo>
                  <a:pt x="0" y="678177"/>
                </a:lnTo>
                <a:lnTo>
                  <a:pt x="12191999" y="678177"/>
                </a:lnTo>
                <a:lnTo>
                  <a:pt x="12191999" y="0"/>
                </a:lnTo>
                <a:close/>
              </a:path>
            </a:pathLst>
          </a:custGeom>
          <a:solidFill>
            <a:srgbClr val="EC281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22EE73A-6521-41A8-B2C6-5CEC8B69D232}"/>
              </a:ext>
            </a:extLst>
          </p:cNvPr>
          <p:cNvSpPr/>
          <p:nvPr/>
        </p:nvSpPr>
        <p:spPr>
          <a:xfrm>
            <a:off x="9290131" y="66408"/>
            <a:ext cx="2804159" cy="58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6D8001-F12F-4AEC-B4E5-B1181A8423DF}"/>
              </a:ext>
            </a:extLst>
          </p:cNvPr>
          <p:cNvSpPr txBox="1"/>
          <p:nvPr/>
        </p:nvSpPr>
        <p:spPr>
          <a:xfrm>
            <a:off x="1129021" y="6486980"/>
            <a:ext cx="10945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hlinkClick r:id="rId3"/>
              </a:rPr>
              <a:t>https://phd.vscht.cz/home/pro-doktorandy/doktorske-studium/studijni-povinnosti</a:t>
            </a:r>
            <a:r>
              <a:rPr lang="cs-CZ" sz="2000" b="1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4931</TotalTime>
  <Words>1892</Words>
  <Application>Microsoft Office PowerPoint</Application>
  <PresentationFormat>Širokoúhlá obrazovka</PresentationFormat>
  <Paragraphs>230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Motiv Office</vt:lpstr>
      <vt:lpstr>1_Office Theme</vt:lpstr>
      <vt:lpstr>1_Motiv Office</vt:lpstr>
      <vt:lpstr>Office Theme</vt:lpstr>
      <vt:lpstr>Prezentace aplikace PowerPoint</vt:lpstr>
      <vt:lpstr>PhD studium na FPBT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 – kontrolní body doktorského studia pro přechodové období</vt:lpstr>
      <vt:lpstr>Harmonogram – kontrolní body v první 2 letech DSP studia v rámci přechodového období (2 kolokvia, výroční hodnocení v SIS/e-doktorand)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ICT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Kyselka</dc:creator>
  <cp:lastModifiedBy>Kyselka Jan</cp:lastModifiedBy>
  <cp:revision>115</cp:revision>
  <dcterms:created xsi:type="dcterms:W3CDTF">2002-09-01T14:32:29Z</dcterms:created>
  <dcterms:modified xsi:type="dcterms:W3CDTF">2026-04-09T07:43:01Z</dcterms:modified>
</cp:coreProperties>
</file>