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media/image6.jpg" ContentType="image/jpg"/>
  <Override PartName="/ppt/notesSlides/notesSlide1.xml" ContentType="application/vnd.openxmlformats-officedocument.presentationml.notesSlide+xml"/>
  <Override PartName="/ppt/media/image14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  <p:sldMasterId id="2147483720" r:id="rId2"/>
    <p:sldMasterId id="2147483726" r:id="rId3"/>
    <p:sldMasterId id="2147483738" r:id="rId4"/>
    <p:sldMasterId id="2147483750" r:id="rId5"/>
  </p:sldMasterIdLst>
  <p:notesMasterIdLst>
    <p:notesMasterId r:id="rId33"/>
  </p:notesMasterIdLst>
  <p:sldIdLst>
    <p:sldId id="437" r:id="rId6"/>
    <p:sldId id="443" r:id="rId7"/>
    <p:sldId id="434" r:id="rId8"/>
    <p:sldId id="436" r:id="rId9"/>
    <p:sldId id="260" r:id="rId10"/>
    <p:sldId id="356" r:id="rId11"/>
    <p:sldId id="387" r:id="rId12"/>
    <p:sldId id="425" r:id="rId13"/>
    <p:sldId id="426" r:id="rId14"/>
    <p:sldId id="386" r:id="rId15"/>
    <p:sldId id="457" r:id="rId16"/>
    <p:sldId id="283" r:id="rId17"/>
    <p:sldId id="278" r:id="rId18"/>
    <p:sldId id="277" r:id="rId19"/>
    <p:sldId id="449" r:id="rId20"/>
    <p:sldId id="451" r:id="rId21"/>
    <p:sldId id="450" r:id="rId22"/>
    <p:sldId id="275" r:id="rId23"/>
    <p:sldId id="280" r:id="rId24"/>
    <p:sldId id="447" r:id="rId25"/>
    <p:sldId id="452" r:id="rId26"/>
    <p:sldId id="453" r:id="rId27"/>
    <p:sldId id="454" r:id="rId28"/>
    <p:sldId id="431" r:id="rId29"/>
    <p:sldId id="284" r:id="rId30"/>
    <p:sldId id="455" r:id="rId31"/>
    <p:sldId id="432" r:id="rId3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F3300"/>
    <a:srgbClr val="CC0000"/>
    <a:srgbClr val="FF66CC"/>
    <a:srgbClr val="CC3300"/>
    <a:srgbClr val="FFFF00"/>
    <a:srgbClr val="000099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5" autoAdjust="0"/>
    <p:restoredTop sz="94667" autoAdjust="0"/>
  </p:normalViewPr>
  <p:slideViewPr>
    <p:cSldViewPr>
      <p:cViewPr varScale="1">
        <p:scale>
          <a:sx n="122" d="100"/>
          <a:sy n="122" d="100"/>
        </p:scale>
        <p:origin x="114" y="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F5963929-EA2A-4773-90B3-2E8EF17A165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600139C9-2D4C-4A5F-AF60-95C9FFBE791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42EE54D7-549D-4D79-B1BC-18473381975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3189" name="Rectangle 5">
            <a:extLst>
              <a:ext uri="{FF2B5EF4-FFF2-40B4-BE49-F238E27FC236}">
                <a16:creationId xmlns:a16="http://schemas.microsoft.com/office/drawing/2014/main" id="{BAAD916F-D580-4CB8-A3E8-D5B28A9DA5D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en-US" noProof="0"/>
              <a:t>Click to edit Master text styles</a:t>
            </a:r>
          </a:p>
          <a:p>
            <a:pPr lvl="1"/>
            <a:r>
              <a:rPr lang="cs-CZ" altLang="en-US" noProof="0"/>
              <a:t>Second level</a:t>
            </a:r>
          </a:p>
          <a:p>
            <a:pPr lvl="2"/>
            <a:r>
              <a:rPr lang="cs-CZ" altLang="en-US" noProof="0"/>
              <a:t>Third level</a:t>
            </a:r>
          </a:p>
          <a:p>
            <a:pPr lvl="3"/>
            <a:r>
              <a:rPr lang="cs-CZ" altLang="en-US" noProof="0"/>
              <a:t>Fourth level</a:t>
            </a:r>
          </a:p>
          <a:p>
            <a:pPr lvl="4"/>
            <a:r>
              <a:rPr lang="cs-CZ" altLang="en-US" noProof="0"/>
              <a:t>Fifth level</a:t>
            </a:r>
          </a:p>
        </p:txBody>
      </p:sp>
      <p:sp>
        <p:nvSpPr>
          <p:cNvPr id="93190" name="Rectangle 6">
            <a:extLst>
              <a:ext uri="{FF2B5EF4-FFF2-40B4-BE49-F238E27FC236}">
                <a16:creationId xmlns:a16="http://schemas.microsoft.com/office/drawing/2014/main" id="{47D0EF49-FE4F-4805-A02D-1DC67BAF75F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93191" name="Rectangle 7">
            <a:extLst>
              <a:ext uri="{FF2B5EF4-FFF2-40B4-BE49-F238E27FC236}">
                <a16:creationId xmlns:a16="http://schemas.microsoft.com/office/drawing/2014/main" id="{A4DF4C72-6BD0-4211-8197-63EDCBA4AD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3A4FB75D-3E49-4595-AC29-1801645BDBE6}" type="slidenum">
              <a:rPr lang="cs-CZ" altLang="en-US"/>
              <a:pPr/>
              <a:t>‹#›</a:t>
            </a:fld>
            <a:endParaRPr lang="cs-CZ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Novela nám </a:t>
            </a:r>
            <a:r>
              <a:rPr lang="cs-CZ" dirty="0" err="1"/>
              <a:t>dava</a:t>
            </a:r>
            <a:r>
              <a:rPr lang="cs-CZ" dirty="0"/>
              <a:t> 1) </a:t>
            </a:r>
            <a:r>
              <a:rPr lang="cs-CZ" b="1" dirty="0"/>
              <a:t>důraz na dizertační práce</a:t>
            </a:r>
            <a:r>
              <a:rPr lang="cs-CZ" dirty="0"/>
              <a:t>, 2) zefektivnění DS – 4 roky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6114D0-0554-42AA-BC71-5A3D69C1C6B7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4578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9127C-591C-44FC-9555-85ED618D4D88}" type="slidenum">
              <a:rPr lang="cs-CZ" altLang="en-US" smtClean="0"/>
              <a:pPr/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1867355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BBFFF-3CE3-47A3-B10B-9C8CE8577366}" type="slidenum">
              <a:rPr lang="cs-CZ" altLang="en-US" smtClean="0"/>
              <a:pPr/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569877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2A9F8-CE23-407B-9585-068A9EBCFB49}" type="slidenum">
              <a:rPr lang="cs-CZ" altLang="en-US" smtClean="0"/>
              <a:pPr/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652001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76706" y="1437894"/>
            <a:ext cx="10438587" cy="5137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242156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74665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061234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831448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778393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97A958-58E9-4802-9248-E54ECFE3AB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040EFD4-BE85-4160-B495-7EDD3B01CB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D254CCD-5E9A-4F1F-9FAF-05CF6891C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EE5E6A7-C286-4DE8-ADBE-CDDCFE495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85F75EB-8538-4ED6-B587-0A6BBC77A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67777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A7DE685-BCEA-4CFF-8482-42EE8B20B3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F802B1-214E-4116-8856-9A0BD64CE4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66889EB-3CA0-4DA0-8863-8033E060B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64157BF-2644-4FFC-AF2C-59E247F22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4E32CF7-13E3-418A-BA4F-645320827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301442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05CB38-29B3-4908-8141-4672F8D82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6FEC22CD-1620-4C59-9521-A51A053B74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EF4AC0D-4EDF-4934-9264-5CD0A823A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59CE56A-2F12-4853-8678-DE6D4266E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7DC2983-0FFF-4792-B67C-41DA02C97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6774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21518-867A-4F16-8C0F-F8DF3B5797A6}" type="slidenum">
              <a:rPr lang="cs-CZ" altLang="en-US" smtClean="0"/>
              <a:pPr/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3919647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84D544-E4A4-43AB-ADE0-96A2F6F61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EFB89F-D93C-44FF-AC21-DD738387BD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75E1298-01A5-456A-996A-84E494F276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61E5A25-1B1F-4DDE-AD00-EB828B7E4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B9830BF-B6C3-43B7-A13E-46B10B181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0A46450-0AB7-4C16-9B72-DC498612E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55746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602667-D302-4F98-9E42-5BE5CA8470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EDD363E-9847-4879-B168-D765ED4C5D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7F5564C-3413-49BE-A30E-88A5D4A2DE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B1CF76C-FAFA-45B2-A4CE-8C84150FD2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E34F5F57-75D3-46FC-9F44-E9E44A0AE9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14F4DD46-E312-4BF3-A0C3-5B5927C83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3E895DA8-3B21-4A9E-AFF7-EB3304C7D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2358166-8DFA-4B53-A9A9-1A4085272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139866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E3703C-F1F9-405F-80FB-C3C119752B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B9BA714-ED75-456A-9515-F8D92C9AC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5B9FF2B-B36B-481C-BCA3-EE06E5262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9CF4E09A-C1F8-48EB-BDD7-C8F2AFB16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305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474CA3E7-FD73-48E4-A9B5-E6C5B90BB2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E63D7010-81C2-4D3E-BF5C-206CBF5E0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67D642C-3BCB-4B6B-AA76-B45952A20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1249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A0AB19-412F-446F-BB29-1945280D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8CDE50-263B-4C54-93CA-717FE6D536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47413F5-B88B-47BD-8413-2F355C35D2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C13FF8F-6DF1-4686-9F20-5F43836AF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BF6D357-F9DF-479B-9DD5-DF7E1860A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EF007ED-B00B-4FE8-B7CE-18BA41E82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91673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C2E36F-ADA7-4533-8A4A-40CE97309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60CCD19-BCFD-45FC-B35C-1C10AB6ADE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AEEFE2C-4FFA-47CF-A27F-F52E368858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FED444F-31B1-44A8-B573-E41120A20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0DB6-F5C7-45FB-8CF3-31B45F9C2DAC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25B8DC9-FA70-41CE-A4CE-E310A8AAE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B1E5029-4C0A-4C19-8E94-92B5EA130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81046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2879B4-685F-4AB8-9786-DDDADFCAD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E857637-6D05-44FC-95DD-00124124F1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309D5CF-64DE-46DA-B5EE-5136C7CF2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23B671B-134C-47FF-A431-D1D39F53D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29A118F-E6F0-40B4-A0A7-678EDFAC5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64329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AA466BA-E0D3-4752-B773-F074B81DAD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B1FD268-68A0-42EB-A738-E6B0DC7B3D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D401C7D-6E47-423E-87AD-ADFC9CE0B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0F6AB42-EB6B-40F6-BD05-FAE596F92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FF2293D-B647-4987-A56F-A756A0200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96414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6C6FE0-D087-40FA-9A21-4BB4038717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7028B23-48DC-4AB9-821E-BD82D89B62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E5EFD58-4D39-4C3C-8043-15709B87F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965D9-E030-40F8-93F0-E473803AA35C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8724BE6-54F2-4303-BCCC-D7F8014E7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D618E4D-768A-430D-967B-D1EF1693B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2A85-12CE-4679-8F9F-53F927B07D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69920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22F9B8-22AA-40AF-B194-349F4E081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242B1F7-4DB3-47DF-8035-694CB2C906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CDCC778-E41B-4285-B227-A92E30E51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965D9-E030-40F8-93F0-E473803AA35C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19ABF0A-0EF0-44A8-80D9-9D2BC10FB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52F9799-58FD-41A0-8AAF-9C751393C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2A85-12CE-4679-8F9F-53F927B07D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8003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21518-867A-4F16-8C0F-F8DF3B5797A6}" type="slidenum">
              <a:rPr lang="cs-CZ" altLang="en-US" smtClean="0"/>
              <a:pPr/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265807411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C1633F-2189-4CC6-86EB-B69B7A508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378DB18-C2F7-4B90-A565-C7F8E2D363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92E8CC2-5570-45E4-9149-6D05E8D4E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965D9-E030-40F8-93F0-E473803AA35C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5588406-E01B-4067-BC89-6C406E483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224D04C-593C-4F9A-A84C-45CFDE859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2A85-12CE-4679-8F9F-53F927B07D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2254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0BD8E7-5E86-4C34-B19F-5B9187928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35E1F4-0B07-4E99-A5A7-08A90EE004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499CE39-12B1-4478-894F-6261F6F2A4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CD3C3D8-C8FC-4E94-8BC7-82FFB5DF5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965D9-E030-40F8-93F0-E473803AA35C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6E07A98-6D51-4DF1-AA33-AE3BCE01F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F6768F2-F74A-4539-88E1-AC09A57AB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2A85-12CE-4679-8F9F-53F927B07D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38085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3C6C93-0F92-4BA0-AA5F-1CC482E81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4FF13BC-6415-4895-9331-774F1A9745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4142B4F-64EA-42E4-B1CB-059DCB5361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890F035-8989-4C7A-996C-21A16332608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B50E5951-83C0-43FC-9ECB-39AE0F3434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0EF83579-6553-454E-B541-0D884656E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965D9-E030-40F8-93F0-E473803AA35C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D2297ED-3ABD-4A28-99C5-6F018334D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672F197-41F3-4BBD-AE33-993247E05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2A85-12CE-4679-8F9F-53F927B07D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98719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653BA9-B8BF-4820-97F4-946A12A42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014FB96-A8B5-4C8F-B40C-D0C70AF9F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965D9-E030-40F8-93F0-E473803AA35C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D59ECC1-99BC-4058-9777-58F827939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2668F90-EECD-4B0F-9D82-C4C19BCBA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2A85-12CE-4679-8F9F-53F927B07D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056151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89F17BFF-A894-4530-A42B-77E45E590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965D9-E030-40F8-93F0-E473803AA35C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45B3047-2980-44BF-8FF5-6122D3594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0A3900A-A8E3-4292-9B8F-2E4683E5F8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2A85-12CE-4679-8F9F-53F927B07D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86977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35FC853-20B6-46A7-A4EE-A78A300AD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2E6098F-A731-4720-BDB2-A0435448A8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DCA0078-DB70-4567-A62C-35CC3A29F8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7CA6B42-7E3D-4A27-8E2C-086D75CD4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965D9-E030-40F8-93F0-E473803AA35C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7C984A5-49A5-4E56-91F4-532102451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15AA748-1B4E-4168-8A9D-46256B0A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2A85-12CE-4679-8F9F-53F927B07D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03726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9B7B62-0B75-417F-B343-1657AE8F2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E114ADE-EFBA-440E-B261-9E80289AF0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D444622-0386-40B1-8D90-110D988BC0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EF5ADA6-42DF-4E99-938D-D665E9F643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965D9-E030-40F8-93F0-E473803AA35C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9CB48AA-AA02-402F-8A5C-F09A14565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6265A4D-9435-4AD9-81EF-50E7396C4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2A85-12CE-4679-8F9F-53F927B07D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146668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02BBA7-837D-47B2-93E0-B23B180D6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60FA020-F373-4302-B836-77E950BC0A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187E66E-5718-43EC-BDB5-EA8B9C1DAC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965D9-E030-40F8-93F0-E473803AA35C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6A98AEA-D963-484D-A393-6950BB36F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FFFCEBA-F17F-45CF-944E-5790F58C9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2A85-12CE-4679-8F9F-53F927B07D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349238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4FEA117-9393-497F-B44C-2D1FFF2033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5C9DA3B-198D-410D-902F-94328DA3A4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7B94C28-0F70-47A8-BC6F-01D9A6837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965D9-E030-40F8-93F0-E473803AA35C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B6B8E83-A84D-469E-943A-E66BB7BA8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2675084-3FD3-4CB7-A9C9-38F812ACA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52A85-12CE-4679-8F9F-53F927B07D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850617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AA384-19D9-48DA-91D7-39CE86B364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6E2EB9-EC02-4DA7-8471-0A575B4D54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B39C68-DD38-4375-A5E8-6FD80EC7B7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7C87-3C4F-46CF-A831-B489CC579FD8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7BD94-4B1D-455D-9496-D6855CD53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012DBC-7D9B-40BC-83A7-6C8C55514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6F795-E7CE-4A1B-AB93-1941FD1C7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172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4393FF-E49F-4D6A-ACED-74E35B73B907}" type="slidenum">
              <a:rPr lang="cs-CZ" altLang="en-US" smtClean="0"/>
              <a:pPr/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309313950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F05C3-2D8E-4281-82E3-6D5CD426C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A25EF-712A-4F01-8954-803AFE7039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E0E4DC-3D21-4A8F-9AF6-186076ACE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7C87-3C4F-46CF-A831-B489CC579FD8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D24B59-0257-4DE3-BF3A-CF96CED43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4FD02-657B-4883-BAD9-E5716C869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6F795-E7CE-4A1B-AB93-1941FD1C7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16886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D5CD1C-27F4-4C9A-A71D-BC565D53C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DA99CA-5236-48AE-8F7D-4D517EC9A6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C650F-12E2-4CCC-943E-085ABA2A0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7C87-3C4F-46CF-A831-B489CC579FD8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0838DB-5AEB-4322-AA30-18E8246E9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39BD3-AB59-4613-B094-085FAFAA8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6F795-E7CE-4A1B-AB93-1941FD1C7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81839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8A87D-67B9-44E3-B53D-AB214EDC0A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C683B3-2084-431D-B605-007F88D433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C566C8-C455-4EE0-BABB-D287B39C0C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FEC868-6861-4052-8A9C-570AA03C2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7C87-3C4F-46CF-A831-B489CC579FD8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7469BD-D5DF-4A4F-872B-161A18F9E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CDC99B-5FF6-4FB9-92F6-F3A833D34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6F795-E7CE-4A1B-AB93-1941FD1C7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76893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7AC4B-63D7-42F4-BE1D-D83CA0D5B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F0FF7F-D550-4B3A-9853-1D4F6AF625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807A61-F0FC-4D3C-A274-ED4FB4A609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2996D3-51F0-42F3-977D-0897981709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8A9525-AB28-48AA-BDCF-950CA05702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BCD6F1-EF6B-4192-BFB2-58EC35098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7C87-3C4F-46CF-A831-B489CC579FD8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6ADF03-BB3B-4D88-8400-4D1542A4B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2949E3-D970-4563-A37B-A6A884A7D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6F795-E7CE-4A1B-AB93-1941FD1C7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976860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CEE7B-2F06-49CE-8AA4-F42C0EAE57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314A54-D65D-4DFA-96FA-4A888F819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7C87-3C4F-46CF-A831-B489CC579FD8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2470CE-5EEE-45F8-BC2E-93719CCD4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64DED0-8EA0-4577-B2EF-A48AA8238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6F795-E7CE-4A1B-AB93-1941FD1C7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90283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D0E3E4-603E-4498-A347-928B01C5C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7C87-3C4F-46CF-A831-B489CC579FD8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1A7AA3-5B41-4F39-BCE4-FCAFAFD1A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B08015-DCCD-4311-8DA0-6F20D48B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6F795-E7CE-4A1B-AB93-1941FD1C7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577215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2D638D-F844-4A41-9BDE-295BBC32AB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DF878E-B109-45DC-BB67-512A3C058F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E00AED-E3E8-4A4C-AC08-8696512C3A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C3F1F3-12CD-4046-8985-244C5C8BD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7C87-3C4F-46CF-A831-B489CC579FD8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F2F571-350E-4537-AC11-E501A435E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A3F7B7-4DA3-41FE-B0CD-4B705F99D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6F795-E7CE-4A1B-AB93-1941FD1C7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35424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09987-B56B-47CD-88E5-C46CFB2A2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BF96B3-D19E-451E-A4FD-96A82394C8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902349-7FE8-4887-84DE-12A1CF743B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3BE8B7-78CE-4547-AA7B-D1491D47E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7C87-3C4F-46CF-A831-B489CC579FD8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4177BD-5A06-4621-8B20-1766656CA5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98E428-EDB8-4839-A69F-6C1654739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6F795-E7CE-4A1B-AB93-1941FD1C7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47033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F4E57-4C8A-4563-8B3D-46119F72C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B4AE36-2B6A-43CD-82B1-5D6F6441D7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97CF47-2221-468A-8644-B7E1F7D42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7C87-3C4F-46CF-A831-B489CC579FD8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4104E1-B1A8-4E1F-ABB3-2F7860080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3C29CB-F15D-4BE7-A1B1-581C39887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6F795-E7CE-4A1B-AB93-1941FD1C7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67212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EE4328C-59DC-42C3-833C-F9FA91B82A1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F5C5D6-FAC8-46D8-A0F2-4878ABC9D0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37BA0-85E6-49C8-8511-4381A0599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F7C87-3C4F-46CF-A831-B489CC579FD8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0B23AE-B16B-4DD0-9F81-CD9B7BC46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6795D1-69F0-4E4A-9A90-A22C0D737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F6F795-E7CE-4A1B-AB93-1941FD1C7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5650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4403C-3941-4D4E-A8D3-9ED34112569E}" type="slidenum">
              <a:rPr lang="cs-CZ" altLang="en-US" smtClean="0"/>
              <a:pPr/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4217871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ABA57-107A-42D4-B883-1925F32024BA}" type="slidenum">
              <a:rPr lang="cs-CZ" altLang="en-US" smtClean="0"/>
              <a:pPr/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3553649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85868B-2F73-4279-BB08-CFA6D04BF6EE}" type="slidenum">
              <a:rPr lang="cs-CZ" altLang="en-US" smtClean="0"/>
              <a:pPr/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2286803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31ED3E-9579-4F96-A3C0-B5FEBF389154}" type="slidenum">
              <a:rPr lang="cs-CZ" altLang="en-US" smtClean="0"/>
              <a:pPr/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41524961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BA26E6-2D5A-47EC-806F-1B5BA8E170AB}" type="slidenum">
              <a:rPr lang="cs-CZ" altLang="en-US" smtClean="0"/>
              <a:pPr/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1940936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21518-867A-4F16-8C0F-F8DF3B5797A6}" type="slidenum">
              <a:rPr lang="cs-CZ" altLang="en-US" smtClean="0"/>
              <a:pPr/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3551219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91157" y="826134"/>
            <a:ext cx="8409685" cy="3911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766061" y="2233422"/>
            <a:ext cx="8659876" cy="1701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19704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D68CC8F-CAD6-4889-BD25-46732A867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2D98709-4B44-4C0D-8298-E3A2F25DD2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B6791B0-BA18-4349-8737-96D2C8CD97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C70B0A2-4727-4990-9AF7-E1B90C719A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58E7C99-1338-4302-8D17-A7782DDF5F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05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2311CAB-4302-408F-9BB8-0E32DD5403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96E1718-114B-46C1-8A2E-D09FF6B3E2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172771C-3D01-497E-984B-A5AC600BFA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965D9-E030-40F8-93F0-E473803AA35C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374DF2F-3941-4697-9DD2-111424A14E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B375CDB-61DE-49BB-AC26-60BAE00815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52A85-12CE-4679-8F9F-53F927B07DB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2771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1ECDD1C-4C69-44F1-91F9-818DD5006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A4BA1C-8BE8-40B8-9407-492867BCAB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A59408-ADD5-464E-B7A8-CCA804C62B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F7C87-3C4F-46CF-A831-B489CC579FD8}" type="datetimeFigureOut">
              <a:rPr lang="cs-CZ" smtClean="0"/>
              <a:t>01.09.2026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30FE4B-3B3A-4B88-8999-EA62D4BEB77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0C1E5E-D5AB-4EF6-8E4E-F6F5342D79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F6F795-E7CE-4A1B-AB93-1941FD1C7D9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5827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hd.vscht.cz/home/pro-doktorandy/survival-guide" TargetMode="External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phd.vscht.cz/home/pro-doktorandy/doktorske-studium/studijni-povinnosti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hd.vscht.cz/home/pro-doktorandy/doktorske-studium/studijni-povinnosti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hyperlink" Target="https://phd.vscht.cz/files/uzel/109607/0001~~MzIwMo03sIg3sogPyD-6LzElsSy7Utc_KL7s6MLU5Iy8SgWX4ID4tMy8xBwA.xlsx" TargetMode="Externa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phd.vscht.cz/home/pro-doktorandy/doktorske-studium/studijni-povinnosti" TargetMode="Externa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fpbt.vscht.cz/fakulta/dekanat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g"/><Relationship Id="rId4" Type="http://schemas.openxmlformats.org/officeDocument/2006/relationships/hyperlink" Target="https://fpbt.vscht.cz/studium/doktorske-studium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edoktorand.vscht.cz/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phd.vscht.cz/home/pro-doktorandy/doktorske-studium/e-doktorand/bodove-hodnoceni" TargetMode="Externa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phd.vscht.cz/files/uzel/108727/0001~~c4z3i7c0M4y3jDcyMDKN98svyk1UCChKLMtMyUlUKCjKV3AJVigzAgA.pdf?redirected" TargetMode="External"/><Relationship Id="rId2" Type="http://schemas.openxmlformats.org/officeDocument/2006/relationships/hyperlink" Target="https://phd.vscht.cz/home/pro-doktorandy/doktorske-studium/pedagogika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phd.vscht.cz/home/pro-doktorandy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www.zakonyprolidi.cz/cs/2025-52" TargetMode="External"/><Relationship Id="rId4" Type="http://schemas.openxmlformats.org/officeDocument/2006/relationships/hyperlink" Target="https://www.e-sbirka.cz/sb/2025/52?zalozka=text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-sbirka.cz/sb/2025/52?zalozka=text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www.zakonyprolidi.cz/cs/2025-52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akonyprolidi.cz/cs/2025-52" TargetMode="External"/><Relationship Id="rId2" Type="http://schemas.openxmlformats.org/officeDocument/2006/relationships/hyperlink" Target="https://www.e-sbirka.cz/sb/2025/52?zalozka=text" TargetMode="Externa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akonyprolidi.cz/cs/2025-52" TargetMode="External"/><Relationship Id="rId2" Type="http://schemas.openxmlformats.org/officeDocument/2006/relationships/hyperlink" Target="https://www.e-sbirka.cz/sb/2025/52?zalozka=text" TargetMode="Externa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akonyprolidi.cz/cs/2025-52" TargetMode="External"/><Relationship Id="rId2" Type="http://schemas.openxmlformats.org/officeDocument/2006/relationships/hyperlink" Target="https://www.e-sbirka.cz/sb/2025/52?zalozka=text" TargetMode="Externa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Nadpis 1">
            <a:extLst>
              <a:ext uri="{FF2B5EF4-FFF2-40B4-BE49-F238E27FC236}">
                <a16:creationId xmlns:a16="http://schemas.microsoft.com/office/drawing/2014/main" id="{C19FD852-68D6-4C5F-9E54-B66DA2C541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7000" y="836614"/>
            <a:ext cx="6858000" cy="1019175"/>
          </a:xfrm>
        </p:spPr>
        <p:txBody>
          <a:bodyPr/>
          <a:lstStyle/>
          <a:p>
            <a:pPr eaLnBrk="1" hangingPunct="1"/>
            <a:r>
              <a:rPr lang="cs-CZ" altLang="en-US" sz="5400" b="1" dirty="0"/>
              <a:t>Úvod do studia</a:t>
            </a:r>
            <a:endParaRPr lang="en-US" altLang="en-US" sz="5400" b="1" dirty="0"/>
          </a:p>
        </p:txBody>
      </p:sp>
      <p:pic>
        <p:nvPicPr>
          <p:cNvPr id="3076" name="Obrázek 5">
            <a:extLst>
              <a:ext uri="{FF2B5EF4-FFF2-40B4-BE49-F238E27FC236}">
                <a16:creationId xmlns:a16="http://schemas.microsoft.com/office/drawing/2014/main" id="{4520FD7C-156E-4C27-BD4E-AEA7B47BFF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7814" y="2233613"/>
            <a:ext cx="6556375" cy="439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CC61F92E-6BC6-4296-BACC-D7D2ED8D9B60}"/>
              </a:ext>
            </a:extLst>
          </p:cNvPr>
          <p:cNvSpPr txBox="1">
            <a:spLocks/>
          </p:cNvSpPr>
          <p:nvPr/>
        </p:nvSpPr>
        <p:spPr>
          <a:xfrm>
            <a:off x="0" y="6809323"/>
            <a:ext cx="12192000" cy="97353"/>
          </a:xfrm>
          <a:prstGeom prst="rect">
            <a:avLst/>
          </a:prstGeom>
          <a:solidFill>
            <a:srgbClr val="E60000"/>
          </a:solidFill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327892" y="636573"/>
            <a:ext cx="11245272" cy="7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Nadpis 1">
            <a:extLst>
              <a:ext uri="{FF2B5EF4-FFF2-40B4-BE49-F238E27FC236}">
                <a16:creationId xmlns:a16="http://schemas.microsoft.com/office/drawing/2014/main" id="{4AEE6608-1D0C-47F6-B270-1703DCBE4B65}"/>
              </a:ext>
            </a:extLst>
          </p:cNvPr>
          <p:cNvSpPr txBox="1">
            <a:spLocks/>
          </p:cNvSpPr>
          <p:nvPr/>
        </p:nvSpPr>
        <p:spPr>
          <a:xfrm>
            <a:off x="230909" y="69646"/>
            <a:ext cx="10658763" cy="661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6" name="Nadpis 1">
            <a:extLst>
              <a:ext uri="{FF2B5EF4-FFF2-40B4-BE49-F238E27FC236}">
                <a16:creationId xmlns:a16="http://schemas.microsoft.com/office/drawing/2014/main" id="{4AEE6608-1D0C-47F6-B270-1703DCBE4B65}"/>
              </a:ext>
            </a:extLst>
          </p:cNvPr>
          <p:cNvSpPr txBox="1">
            <a:spLocks/>
          </p:cNvSpPr>
          <p:nvPr/>
        </p:nvSpPr>
        <p:spPr>
          <a:xfrm>
            <a:off x="230909" y="96186"/>
            <a:ext cx="11582400" cy="634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Přechodná ustanovení</a:t>
            </a: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6DD44490-C466-4E8C-BBF6-C38D67CC7488}"/>
              </a:ext>
            </a:extLst>
          </p:cNvPr>
          <p:cNvSpPr txBox="1">
            <a:spLocks/>
          </p:cNvSpPr>
          <p:nvPr/>
        </p:nvSpPr>
        <p:spPr>
          <a:xfrm>
            <a:off x="327891" y="818307"/>
            <a:ext cx="11485418" cy="58972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(17.)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Ustanovení § 91a zákona č. 111/1998 Sb., ve znění účinném ode dne 1. září 2025, 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 nevztahuje na studenta doktorského studijního programu, který byl do studia daného studijního programu zapsán a jehož první období výuky v rámci daného studia započalo přede dnem 1. září 2025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Tedy doktorandi zapsaní 1. července 2025 nemají na studijní stipendium nárok – </a:t>
            </a:r>
            <a:r>
              <a:rPr kumimoji="0" lang="cs-CZ" sz="2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neplatí pro VŠCHT Praha</a:t>
            </a:r>
          </a:p>
        </p:txBody>
      </p:sp>
    </p:spTree>
    <p:extLst>
      <p:ext uri="{BB962C8B-B14F-4D97-AF65-F5344CB8AC3E}">
        <p14:creationId xmlns:p14="http://schemas.microsoft.com/office/powerpoint/2010/main" val="1712819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F61BADC2-908D-474B-B9A5-6FCCD05F1B64}"/>
              </a:ext>
            </a:extLst>
          </p:cNvPr>
          <p:cNvSpPr txBox="1"/>
          <p:nvPr/>
        </p:nvSpPr>
        <p:spPr>
          <a:xfrm>
            <a:off x="1320434" y="1858074"/>
            <a:ext cx="83380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Návrh pracovního modelu přechodu k nového doktorského studia na VŠCHT Praha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A412A82B-41C2-492C-99E0-D4D67DAB87A8}"/>
              </a:ext>
            </a:extLst>
          </p:cNvPr>
          <p:cNvSpPr txBox="1"/>
          <p:nvPr/>
        </p:nvSpPr>
        <p:spPr>
          <a:xfrm>
            <a:off x="1383371" y="3912223"/>
            <a:ext cx="19656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Stávající studijní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povinnosti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2024/2025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7A27DA6-8129-47EE-9096-2DBE02667F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52" t="10217"/>
          <a:stretch/>
        </p:blipFill>
        <p:spPr>
          <a:xfrm>
            <a:off x="119336" y="231029"/>
            <a:ext cx="9195770" cy="4189025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10A2B265-133D-4F2B-B518-95441B5022D6}"/>
              </a:ext>
            </a:extLst>
          </p:cNvPr>
          <p:cNvSpPr txBox="1"/>
          <p:nvPr/>
        </p:nvSpPr>
        <p:spPr>
          <a:xfrm>
            <a:off x="695400" y="5805264"/>
            <a:ext cx="274251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https://phd.vscht.cz/home/pro-doktorandy/survival-guide</a:t>
            </a:r>
            <a:r>
              <a:rPr lang="cs-CZ" dirty="0"/>
              <a:t> </a:t>
            </a:r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E333D381-0571-4501-B1F2-7DEE9EAFA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8384" y="-1"/>
            <a:ext cx="3023616" cy="79857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00B436B-A04C-446B-9957-89CEE70121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19" y="2023060"/>
            <a:ext cx="8634745" cy="479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572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7017BAC-BCC6-497C-9861-531403CC7F5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3" r="14318"/>
          <a:stretch/>
        </p:blipFill>
        <p:spPr>
          <a:xfrm>
            <a:off x="1676400" y="0"/>
            <a:ext cx="8659876" cy="6858000"/>
          </a:xfrm>
          <a:prstGeom prst="rect">
            <a:avLst/>
          </a:prstGeom>
        </p:spPr>
      </p:pic>
      <p:sp>
        <p:nvSpPr>
          <p:cNvPr id="9" name="object 3">
            <a:extLst>
              <a:ext uri="{FF2B5EF4-FFF2-40B4-BE49-F238E27FC236}">
                <a16:creationId xmlns:a16="http://schemas.microsoft.com/office/drawing/2014/main" id="{773D3CC3-83A1-4980-966E-E6430D7EF9CC}"/>
              </a:ext>
            </a:extLst>
          </p:cNvPr>
          <p:cNvSpPr/>
          <p:nvPr/>
        </p:nvSpPr>
        <p:spPr>
          <a:xfrm>
            <a:off x="11506200" y="76200"/>
            <a:ext cx="609600" cy="604628"/>
          </a:xfrm>
          <a:prstGeom prst="rect">
            <a:avLst/>
          </a:prstGeom>
          <a:blipFill>
            <a:blip r:embed="rId3" cstate="print"/>
            <a:stretch>
              <a:fillRect t="1" r="-360000" b="3210"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16078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983432" y="1772816"/>
            <a:ext cx="10363200" cy="25981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0" tIns="12700" rIns="0" bIns="0" rtlCol="0">
            <a:spAutoFit/>
          </a:bodyPr>
          <a:lstStyle/>
          <a:p>
            <a:pPr marL="811531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Tx/>
              <a:buFont typeface="Wingdings" panose="05000000000000000000" pitchFamily="2" charset="2"/>
              <a:buChar char="ü"/>
              <a:tabLst>
                <a:tab pos="926465" algn="l"/>
                <a:tab pos="927100" algn="l"/>
              </a:tabLst>
              <a:defRPr/>
            </a:pPr>
            <a:r>
              <a:rPr kumimoji="0" sz="2400" b="1" i="0" u="none" strike="noStrike" kern="1200" cap="none" spc="-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zrušení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základní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části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státní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doktorské zkoušky</a:t>
            </a:r>
            <a:r>
              <a:rPr kumimoji="0" sz="24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(SDZ)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811531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Tx/>
              <a:buFont typeface="Wingdings" panose="05000000000000000000" pitchFamily="2" charset="2"/>
              <a:buChar char="ü"/>
              <a:tabLst>
                <a:tab pos="926465" algn="l"/>
                <a:tab pos="927100" algn="l"/>
              </a:tabLst>
              <a:defRPr/>
            </a:pPr>
            <a:r>
              <a:rPr kumimoji="0" sz="2400" b="1" i="0" u="none" strike="noStrike" kern="1200" cap="none" spc="-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přidání</a:t>
            </a:r>
            <a:r>
              <a:rPr kumimoji="0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Kv1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jako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povinný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předmět </a:t>
            </a:r>
            <a:r>
              <a:rPr kumimoji="0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Modulu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A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– malá změna v akreditacích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812165" marR="508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Tx/>
              <a:buFont typeface="Wingdings" panose="05000000000000000000" pitchFamily="2" charset="2"/>
              <a:buChar char="ü"/>
              <a:tabLst>
                <a:tab pos="926465" algn="l"/>
                <a:tab pos="927100" algn="l"/>
              </a:tabLst>
              <a:defRPr/>
            </a:pPr>
            <a:r>
              <a:rPr kumimoji="0" sz="2400" b="1" i="0" u="none" strike="noStrike" kern="1200" cap="none" spc="-1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možnost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nahrazení </a:t>
            </a:r>
            <a:r>
              <a:rPr kumimoji="0" sz="24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anglické </a:t>
            </a:r>
            <a:r>
              <a:rPr kumimoji="0" sz="2400" b="1" i="0" u="none" strike="noStrike" kern="1200" cap="none" spc="-2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konference</a:t>
            </a:r>
            <a:r>
              <a:rPr kumimoji="0" sz="2400" b="1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0" i="0" u="none" strike="noStrike" kern="1200" cap="none" spc="-2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prezentací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cs-CZ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 AJ </a:t>
            </a:r>
            <a:r>
              <a:rPr kumimoji="0" sz="2400" b="0" i="0" u="none" strike="noStrike" kern="1200" cap="none" spc="-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při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 </a:t>
            </a:r>
            <a:r>
              <a:rPr kumimoji="0" sz="24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Kv2 </a:t>
            </a:r>
            <a:r>
              <a:rPr kumimoji="0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či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cs-CZ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přednáškou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cs-CZ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 min. rozsahu </a:t>
            </a:r>
            <a:r>
              <a:rPr kumimoji="0" sz="2400" b="0" i="0" u="none" strike="noStrike" kern="1200" cap="none" spc="-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na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mezinárodní </a:t>
            </a:r>
            <a:r>
              <a:rPr kumimoji="0" sz="2400" b="0" i="0" u="none" strike="noStrike" kern="1200" cap="none" spc="-2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konferenci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cs-CZ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po </a:t>
            </a:r>
            <a:r>
              <a:rPr kumimoji="0" sz="2400" b="0" i="0" u="none" strike="noStrike" kern="1200" cap="none" spc="-1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odsouhlasení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OR</a:t>
            </a:r>
            <a:r>
              <a:rPr kumimoji="0" lang="cs-CZ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)</a:t>
            </a:r>
            <a:endParaRPr kumimoji="0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812165" marR="1732914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BBB59"/>
              </a:buClr>
              <a:buSzTx/>
              <a:buFont typeface="Wingdings" panose="05000000000000000000" pitchFamily="2" charset="2"/>
              <a:buChar char="ü"/>
              <a:tabLst>
                <a:tab pos="926465" algn="l"/>
                <a:tab pos="927100" algn="l"/>
              </a:tabLst>
              <a:defRPr/>
            </a:pPr>
            <a:r>
              <a:rPr kumimoji="0" sz="2400" b="1" i="0" u="none" strike="noStrike" kern="1200" cap="none" spc="-1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zavedení</a:t>
            </a:r>
            <a:r>
              <a:rPr kumimoji="0" sz="24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1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Kv2 </a:t>
            </a:r>
            <a:r>
              <a:rPr kumimoji="0" sz="2400" b="0" i="0" u="none" strike="noStrike" kern="1200" cap="none" spc="-2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jako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cs-CZ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kontrolního milníku postupu v práci na dizertačním tématu a možné 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form</a:t>
            </a:r>
            <a:r>
              <a:rPr kumimoji="0" lang="cs-CZ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y</a:t>
            </a:r>
            <a:r>
              <a:rPr kumimoji="0" sz="24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ověření </a:t>
            </a:r>
            <a:r>
              <a:rPr kumimoji="0" sz="2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znalostí </a:t>
            </a:r>
            <a:r>
              <a:rPr kumimoji="0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ze </a:t>
            </a:r>
            <a:r>
              <a:rPr kumimoji="0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tří </a:t>
            </a:r>
            <a:r>
              <a:rPr kumimoji="0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úžeji  </a:t>
            </a:r>
            <a:r>
              <a:rPr kumimoji="0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specifikovaných </a:t>
            </a:r>
            <a:r>
              <a:rPr kumimoji="0" sz="2400" b="0" i="0" u="none" strike="noStrike" kern="1200" cap="none" spc="-1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předmětových</a:t>
            </a:r>
            <a:r>
              <a:rPr kumimoji="0" sz="2400" b="0" i="0" u="none" strike="noStrike" kern="1200" cap="none" spc="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2400" b="0" i="0" u="none" strike="noStrike" kern="1200" cap="none" spc="-1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oblastí</a:t>
            </a:r>
            <a:r>
              <a:rPr kumimoji="0" lang="cs-CZ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6444D931-F148-4C1C-9CF9-849398D55FC4}"/>
              </a:ext>
            </a:extLst>
          </p:cNvPr>
          <p:cNvSpPr/>
          <p:nvPr/>
        </p:nvSpPr>
        <p:spPr>
          <a:xfrm>
            <a:off x="0" y="6179820"/>
            <a:ext cx="12192000" cy="678180"/>
          </a:xfrm>
          <a:custGeom>
            <a:avLst/>
            <a:gdLst/>
            <a:ahLst/>
            <a:cxnLst/>
            <a:rect l="l" t="t" r="r" b="b"/>
            <a:pathLst>
              <a:path w="12192000" h="678179">
                <a:moveTo>
                  <a:pt x="12191999" y="0"/>
                </a:moveTo>
                <a:lnTo>
                  <a:pt x="0" y="0"/>
                </a:lnTo>
                <a:lnTo>
                  <a:pt x="0" y="678177"/>
                </a:lnTo>
                <a:lnTo>
                  <a:pt x="12191999" y="678177"/>
                </a:lnTo>
                <a:lnTo>
                  <a:pt x="12191999" y="0"/>
                </a:lnTo>
                <a:close/>
              </a:path>
            </a:pathLst>
          </a:custGeom>
          <a:solidFill>
            <a:srgbClr val="EC2812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3BC2745B-6A49-4B18-AFDE-4D6008FEED4B}"/>
              </a:ext>
            </a:extLst>
          </p:cNvPr>
          <p:cNvSpPr/>
          <p:nvPr/>
        </p:nvSpPr>
        <p:spPr>
          <a:xfrm>
            <a:off x="9220200" y="76200"/>
            <a:ext cx="2804159" cy="5852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F7AB94E-98D3-4E7C-88AC-9C49D14AD9A2}"/>
              </a:ext>
            </a:extLst>
          </p:cNvPr>
          <p:cNvSpPr txBox="1"/>
          <p:nvPr/>
        </p:nvSpPr>
        <p:spPr>
          <a:xfrm>
            <a:off x="983432" y="127062"/>
            <a:ext cx="61514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355600" algn="l"/>
              </a:tabLst>
              <a:defRPr/>
            </a:pPr>
            <a:r>
              <a:rPr kumimoji="0" lang="cs-CZ" sz="32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Restrukturalizace</a:t>
            </a:r>
            <a:r>
              <a:rPr kumimoji="0" lang="cs-CZ" sz="3200" b="1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cs-CZ" sz="32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DS od 1. 9. 2025 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42C55E2B-1185-4B56-BD48-4698CA30ADCC}"/>
              </a:ext>
            </a:extLst>
          </p:cNvPr>
          <p:cNvSpPr txBox="1"/>
          <p:nvPr/>
        </p:nvSpPr>
        <p:spPr>
          <a:xfrm>
            <a:off x="1117406" y="6323648"/>
            <a:ext cx="109452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b="1" dirty="0">
                <a:hlinkClick r:id="rId3"/>
              </a:rPr>
              <a:t>https://phd.vscht.cz/home/pro-doktorandy/doktorske-studium/studijni-povinnosti</a:t>
            </a:r>
            <a:r>
              <a:rPr lang="cs-CZ" sz="2000" b="1" dirty="0"/>
              <a:t>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9264" y="1469200"/>
            <a:ext cx="10877094" cy="1164312"/>
          </a:xfrm>
          <a:custGeom>
            <a:avLst/>
            <a:gdLst/>
            <a:ahLst/>
            <a:cxnLst/>
            <a:rect l="l" t="t" r="r" b="b"/>
            <a:pathLst>
              <a:path w="9218930" h="4401820">
                <a:moveTo>
                  <a:pt x="0" y="4401312"/>
                </a:moveTo>
                <a:lnTo>
                  <a:pt x="9218676" y="4401312"/>
                </a:lnTo>
                <a:lnTo>
                  <a:pt x="9218676" y="0"/>
                </a:lnTo>
                <a:lnTo>
                  <a:pt x="0" y="0"/>
                </a:lnTo>
                <a:lnTo>
                  <a:pt x="0" y="440131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 1) </a:t>
            </a:r>
            <a:r>
              <a:rPr kumimoji="0" lang="en-US" sz="24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mal</a:t>
            </a:r>
            <a:r>
              <a:rPr kumimoji="0" lang="cs-CZ" sz="24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á změna ve stávajících akreditacích: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přidání  </a:t>
            </a:r>
            <a:r>
              <a:rPr kumimoji="0" lang="cs-CZ" sz="24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povinného odborného předmětu </a:t>
            </a:r>
            <a:r>
              <a:rPr kumimoji="0" lang="cs-CZ" sz="2400" b="1" i="0" u="none" strike="noStrike" kern="1200" cap="none" spc="-1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Kolokvium </a:t>
            </a:r>
            <a:r>
              <a:rPr kumimoji="0" lang="cs-CZ" sz="2400" b="1" i="0" u="none" strike="noStrike" kern="1200" cap="none" spc="-5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</a:t>
            </a:r>
            <a:r>
              <a:rPr kumimoji="0" lang="cs-CZ" sz="2400" b="1" i="0" u="none" strike="noStrike" kern="1200" cap="none" spc="8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cs-CZ" sz="2400" b="1" i="0" u="none" strike="noStrike" kern="1200" cap="none" spc="-3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(Kv1) </a:t>
            </a:r>
            <a:r>
              <a:rPr kumimoji="0" lang="cs-CZ" sz="24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do modulu A do všech DSP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BDA5464A-D65D-46A5-BCBD-4BBF5E3122B5}"/>
              </a:ext>
            </a:extLst>
          </p:cNvPr>
          <p:cNvSpPr txBox="1"/>
          <p:nvPr/>
        </p:nvSpPr>
        <p:spPr>
          <a:xfrm>
            <a:off x="689264" y="822869"/>
            <a:ext cx="11384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 marR="50292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malé změny ve stávajících akreditacích a úpravy stávajících povinností bez nutnosti změn v akreditacích </a:t>
            </a:r>
            <a:r>
              <a:rPr kumimoji="0" lang="pl-PL" sz="1800" b="1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 </a:t>
            </a:r>
            <a:r>
              <a:rPr kumimoji="0" lang="pl-PL" sz="1800" b="1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doktorandy </a:t>
            </a:r>
            <a:r>
              <a:rPr kumimoji="0" lang="pl-PL" sz="18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nastupující od 1.9.2025</a:t>
            </a:r>
            <a:endParaRPr kumimoji="0" lang="pl-P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0AFDD0-2AE0-4886-AC0F-0A93AA0C5408}"/>
              </a:ext>
            </a:extLst>
          </p:cNvPr>
          <p:cNvSpPr txBox="1"/>
          <p:nvPr/>
        </p:nvSpPr>
        <p:spPr>
          <a:xfrm>
            <a:off x="551384" y="9717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lvl="0" eaLnBrk="1" fontAlgn="auto" hangingPunct="1">
              <a:spcBef>
                <a:spcPts val="0"/>
              </a:spcBef>
              <a:spcAft>
                <a:spcPts val="0"/>
              </a:spcAft>
              <a:tabLst>
                <a:tab pos="355600" algn="l"/>
              </a:tabLst>
              <a:defRPr/>
            </a:pPr>
            <a:r>
              <a:rPr lang="cs-CZ" sz="3200" b="1" spc="-10" dirty="0">
                <a:solidFill>
                  <a:prstClr val="black"/>
                </a:solidFill>
                <a:latin typeface="Calibri"/>
                <a:cs typeface="Calibri"/>
              </a:rPr>
              <a:t>Restrukturalizace</a:t>
            </a:r>
            <a:r>
              <a:rPr lang="cs-CZ" sz="3200" b="1" spc="5" dirty="0">
                <a:solidFill>
                  <a:prstClr val="black"/>
                </a:solidFill>
                <a:latin typeface="Calibri"/>
                <a:cs typeface="Calibri"/>
              </a:rPr>
              <a:t> </a:t>
            </a:r>
            <a:r>
              <a:rPr lang="cs-CZ" sz="3200" b="1" spc="-5" dirty="0">
                <a:solidFill>
                  <a:prstClr val="black"/>
                </a:solidFill>
                <a:latin typeface="Calibri"/>
                <a:cs typeface="Calibri"/>
              </a:rPr>
              <a:t>DS od 1. 9. 2025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B0D4AD-F20A-4E4A-B959-CB881D09065E}"/>
              </a:ext>
            </a:extLst>
          </p:cNvPr>
          <p:cNvSpPr txBox="1"/>
          <p:nvPr/>
        </p:nvSpPr>
        <p:spPr>
          <a:xfrm>
            <a:off x="705306" y="2713332"/>
            <a:ext cx="10877094" cy="378565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12065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299085" algn="l"/>
                <a:tab pos="299720" algn="l"/>
              </a:tabLst>
              <a:defRPr/>
            </a:pPr>
            <a:r>
              <a:rPr kumimoji="0" lang="cs-CZ" sz="24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2) úpravy stávajících povinností bez nutnosti změn v akreditacích </a:t>
            </a:r>
          </a:p>
          <a:p>
            <a:pPr marL="756285" marR="0" lvl="1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lang="cs-CZ" sz="24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složit zkoušky ze zbývajících 3 odborných předmětů (jednotlivé zkoušky nebo souhrnně při Kv2) 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756285" marR="5080" lvl="1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lang="cs-CZ" sz="2400" b="1" i="0" u="none" strike="noStrike" kern="1200" cap="none" spc="-25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absolvovat Kv2 </a:t>
            </a:r>
            <a:r>
              <a:rPr kumimoji="0" lang="cs-CZ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jako kontrolní milník postupu v práci na dizertačním tématu a ověření připravenosti k obhajobě</a:t>
            </a:r>
          </a:p>
          <a:p>
            <a:pPr marL="756285" marR="5080" lvl="1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lang="cs-CZ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možnost </a:t>
            </a:r>
            <a:r>
              <a:rPr kumimoji="0" lang="cs-CZ" sz="2400" b="1" i="0" u="none" strike="noStrike" kern="1200" cap="none" spc="-25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alternativního splnění povinnosti Anglické konference </a:t>
            </a:r>
            <a:r>
              <a:rPr kumimoji="0" lang="cs-CZ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doktorandů</a:t>
            </a:r>
          </a:p>
          <a:p>
            <a:pPr marL="756285" marR="5080" lvl="1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lang="cs-CZ" sz="24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z</a:t>
            </a:r>
            <a:r>
              <a:rPr kumimoji="0" lang="cs-CZ" sz="24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akončení studia v podobě </a:t>
            </a:r>
            <a:r>
              <a:rPr kumimoji="0" lang="cs-CZ" sz="2400" b="1" i="0" u="none" strike="noStrike" kern="1200" cap="none" spc="-2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závěrečné </a:t>
            </a:r>
            <a:r>
              <a:rPr kumimoji="0" lang="cs-CZ" sz="2400" b="1" i="0" u="none" strike="noStrike" kern="1200" cap="none" spc="-5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obhajoby s </a:t>
            </a:r>
            <a:r>
              <a:rPr kumimoji="0" lang="cs-CZ" sz="2400" b="1" i="0" u="none" strike="noStrike" kern="1200" cap="none" spc="-2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odbornou</a:t>
            </a:r>
            <a:r>
              <a:rPr kumimoji="0" lang="cs-CZ" sz="2400" b="1" i="0" u="none" strike="noStrike" kern="1200" cap="none" spc="9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cs-CZ" sz="2400" b="1" i="0" u="none" strike="noStrike" kern="1200" cap="none" spc="-1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debatou </a:t>
            </a:r>
            <a:r>
              <a:rPr kumimoji="0" lang="cs-CZ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– dáno novelou nad akreditací</a:t>
            </a:r>
          </a:p>
          <a:p>
            <a:pPr marL="756285" marR="5080" lvl="1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lang="cs-CZ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získávání </a:t>
            </a:r>
            <a:r>
              <a:rPr kumimoji="0" lang="cs-CZ" sz="2400" b="1" i="0" u="none" strike="noStrike" kern="1200" cap="none" spc="-1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pedagogických kompetencí </a:t>
            </a:r>
            <a:r>
              <a:rPr kumimoji="0" lang="cs-CZ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v  min. rozsahu – upřesnění požadavků OR</a:t>
            </a:r>
          </a:p>
          <a:p>
            <a:pPr marL="756285" marR="5080" lvl="1" indent="-2870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299085" algn="l"/>
                <a:tab pos="299720" algn="l"/>
              </a:tabLst>
              <a:defRPr/>
            </a:pPr>
            <a:r>
              <a:rPr kumimoji="0" lang="cs-CZ" sz="2400" b="1" i="0" u="none" strike="noStrike" kern="1200" cap="none" spc="-1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postup v dizertačním projektu </a:t>
            </a:r>
            <a:r>
              <a:rPr kumimoji="0" lang="cs-CZ" sz="2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– upřesnění požadavků OR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B1CB221E-5830-4D62-AC8E-9BE3115FF556}"/>
              </a:ext>
            </a:extLst>
          </p:cNvPr>
          <p:cNvSpPr/>
          <p:nvPr/>
        </p:nvSpPr>
        <p:spPr>
          <a:xfrm>
            <a:off x="0" y="6578804"/>
            <a:ext cx="12192000" cy="279196"/>
          </a:xfrm>
          <a:custGeom>
            <a:avLst/>
            <a:gdLst/>
            <a:ahLst/>
            <a:cxnLst/>
            <a:rect l="l" t="t" r="r" b="b"/>
            <a:pathLst>
              <a:path w="12192000" h="678179">
                <a:moveTo>
                  <a:pt x="12191999" y="0"/>
                </a:moveTo>
                <a:lnTo>
                  <a:pt x="0" y="0"/>
                </a:lnTo>
                <a:lnTo>
                  <a:pt x="0" y="678177"/>
                </a:lnTo>
                <a:lnTo>
                  <a:pt x="12191999" y="678177"/>
                </a:lnTo>
                <a:lnTo>
                  <a:pt x="12191999" y="0"/>
                </a:lnTo>
                <a:close/>
              </a:path>
            </a:pathLst>
          </a:custGeom>
          <a:solidFill>
            <a:srgbClr val="EC2812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222EE73A-6521-41A8-B2C6-5CEC8B69D232}"/>
              </a:ext>
            </a:extLst>
          </p:cNvPr>
          <p:cNvSpPr/>
          <p:nvPr/>
        </p:nvSpPr>
        <p:spPr>
          <a:xfrm>
            <a:off x="9290131" y="66408"/>
            <a:ext cx="2804159" cy="5852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1D6D8001-F12F-4AEC-B4E5-B1181A8423DF}"/>
              </a:ext>
            </a:extLst>
          </p:cNvPr>
          <p:cNvSpPr txBox="1"/>
          <p:nvPr/>
        </p:nvSpPr>
        <p:spPr>
          <a:xfrm>
            <a:off x="1129021" y="6486980"/>
            <a:ext cx="109452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b="1" dirty="0">
                <a:hlinkClick r:id="rId3"/>
              </a:rPr>
              <a:t>https://phd.vscht.cz/home/pro-doktorandy/doktorske-studium/studijni-povinnosti</a:t>
            </a:r>
            <a:r>
              <a:rPr lang="cs-CZ" sz="2000" b="1" dirty="0"/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Box 84">
            <a:extLst>
              <a:ext uri="{FF2B5EF4-FFF2-40B4-BE49-F238E27FC236}">
                <a16:creationId xmlns:a16="http://schemas.microsoft.com/office/drawing/2014/main" id="{9C706934-1E04-4ACE-87D8-8D0081FAB45C}"/>
              </a:ext>
            </a:extLst>
          </p:cNvPr>
          <p:cNvSpPr txBox="1"/>
          <p:nvPr/>
        </p:nvSpPr>
        <p:spPr>
          <a:xfrm>
            <a:off x="207691" y="16285"/>
            <a:ext cx="1150493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355600" algn="l"/>
              </a:tabLst>
              <a:defRPr/>
            </a:pPr>
            <a:r>
              <a:rPr kumimoji="0" lang="cs-CZ" sz="30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Požadavky oborový rad na ISP a předměty v modulech A, B od 1. 9. 2025</a:t>
            </a:r>
            <a:endParaRPr kumimoji="0" lang="cs-CZ" sz="3000" b="1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92" name="TextovéPole 91">
            <a:extLst>
              <a:ext uri="{FF2B5EF4-FFF2-40B4-BE49-F238E27FC236}">
                <a16:creationId xmlns:a16="http://schemas.microsoft.com/office/drawing/2014/main" id="{C719F5CF-A733-4326-A864-EC6B21FA9BC3}"/>
              </a:ext>
            </a:extLst>
          </p:cNvPr>
          <p:cNvSpPr txBox="1"/>
          <p:nvPr/>
        </p:nvSpPr>
        <p:spPr>
          <a:xfrm>
            <a:off x="593969" y="449528"/>
            <a:ext cx="11507505" cy="353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700" dirty="0">
                <a:hlinkClick r:id="rId2"/>
              </a:rPr>
              <a:t>https://phd.vscht.cz/files/uzel/109607/0001~~MzIwMo03sIg3sogPyD-6LzElsSy7Utc_KL7s6MLU5Iy8SgWX4ID4tMy8xBwA.xlsx</a:t>
            </a:r>
            <a:r>
              <a:rPr lang="cs-CZ" sz="1700" dirty="0"/>
              <a:t> 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89CA3E89-756C-4D24-AA26-FBE3FB9639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334" b="26194"/>
          <a:stretch/>
        </p:blipFill>
        <p:spPr>
          <a:xfrm>
            <a:off x="626400" y="764704"/>
            <a:ext cx="10667515" cy="4608512"/>
          </a:xfrm>
          <a:prstGeom prst="rect">
            <a:avLst/>
          </a:prstGeom>
        </p:spPr>
      </p:pic>
      <p:pic>
        <p:nvPicPr>
          <p:cNvPr id="93" name="Obrázek 2">
            <a:extLst>
              <a:ext uri="{FF2B5EF4-FFF2-40B4-BE49-F238E27FC236}">
                <a16:creationId xmlns:a16="http://schemas.microsoft.com/office/drawing/2014/main" id="{6A9ABC61-A26A-4C62-851A-2013F1682B6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695"/>
          <a:stretch/>
        </p:blipFill>
        <p:spPr bwMode="auto">
          <a:xfrm>
            <a:off x="3888610" y="5079224"/>
            <a:ext cx="7821364" cy="1776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" name="Obdélník 93">
            <a:extLst>
              <a:ext uri="{FF2B5EF4-FFF2-40B4-BE49-F238E27FC236}">
                <a16:creationId xmlns:a16="http://schemas.microsoft.com/office/drawing/2014/main" id="{550793B9-7E59-43F4-9119-B8DF8FE62A27}"/>
              </a:ext>
            </a:extLst>
          </p:cNvPr>
          <p:cNvSpPr/>
          <p:nvPr/>
        </p:nvSpPr>
        <p:spPr>
          <a:xfrm>
            <a:off x="3888610" y="6176343"/>
            <a:ext cx="911246" cy="31471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7242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79119" y="5070094"/>
            <a:ext cx="3336290" cy="294640"/>
          </a:xfrm>
          <a:custGeom>
            <a:avLst/>
            <a:gdLst/>
            <a:ahLst/>
            <a:cxnLst/>
            <a:rect l="l" t="t" r="r" b="b"/>
            <a:pathLst>
              <a:path w="3336290" h="294639">
                <a:moveTo>
                  <a:pt x="0" y="294131"/>
                </a:moveTo>
                <a:lnTo>
                  <a:pt x="3336036" y="294131"/>
                </a:lnTo>
                <a:lnTo>
                  <a:pt x="3336036" y="0"/>
                </a:lnTo>
                <a:lnTo>
                  <a:pt x="0" y="0"/>
                </a:lnTo>
                <a:lnTo>
                  <a:pt x="0" y="29413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79119" y="5070094"/>
            <a:ext cx="3336290" cy="294640"/>
          </a:xfrm>
          <a:custGeom>
            <a:avLst/>
            <a:gdLst/>
            <a:ahLst/>
            <a:cxnLst/>
            <a:rect l="l" t="t" r="r" b="b"/>
            <a:pathLst>
              <a:path w="3336290" h="294639">
                <a:moveTo>
                  <a:pt x="0" y="294131"/>
                </a:moveTo>
                <a:lnTo>
                  <a:pt x="3336036" y="294131"/>
                </a:lnTo>
                <a:lnTo>
                  <a:pt x="3336036" y="0"/>
                </a:lnTo>
                <a:lnTo>
                  <a:pt x="0" y="0"/>
                </a:lnTo>
                <a:lnTo>
                  <a:pt x="0" y="294131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444240" y="5086858"/>
            <a:ext cx="3217545" cy="295910"/>
          </a:xfrm>
          <a:custGeom>
            <a:avLst/>
            <a:gdLst/>
            <a:ahLst/>
            <a:cxnLst/>
            <a:rect l="l" t="t" r="r" b="b"/>
            <a:pathLst>
              <a:path w="3217545" h="295910">
                <a:moveTo>
                  <a:pt x="0" y="295656"/>
                </a:moveTo>
                <a:lnTo>
                  <a:pt x="3217164" y="295656"/>
                </a:lnTo>
                <a:lnTo>
                  <a:pt x="3217164" y="0"/>
                </a:lnTo>
                <a:lnTo>
                  <a:pt x="0" y="0"/>
                </a:lnTo>
                <a:lnTo>
                  <a:pt x="0" y="295656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227064" y="5103623"/>
            <a:ext cx="3225165" cy="295910"/>
          </a:xfrm>
          <a:custGeom>
            <a:avLst/>
            <a:gdLst/>
            <a:ahLst/>
            <a:cxnLst/>
            <a:rect l="l" t="t" r="r" b="b"/>
            <a:pathLst>
              <a:path w="3225165" h="295910">
                <a:moveTo>
                  <a:pt x="0" y="295655"/>
                </a:moveTo>
                <a:lnTo>
                  <a:pt x="3224784" y="295655"/>
                </a:lnTo>
                <a:lnTo>
                  <a:pt x="3224784" y="0"/>
                </a:lnTo>
                <a:lnTo>
                  <a:pt x="0" y="0"/>
                </a:lnTo>
                <a:lnTo>
                  <a:pt x="0" y="295655"/>
                </a:lnTo>
                <a:close/>
              </a:path>
            </a:pathLst>
          </a:custGeom>
          <a:ln w="126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8964168" y="3901440"/>
            <a:ext cx="3190240" cy="295910"/>
          </a:xfrm>
          <a:custGeom>
            <a:avLst/>
            <a:gdLst/>
            <a:ahLst/>
            <a:cxnLst/>
            <a:rect l="l" t="t" r="r" b="b"/>
            <a:pathLst>
              <a:path w="3190240" h="295910">
                <a:moveTo>
                  <a:pt x="0" y="295656"/>
                </a:moveTo>
                <a:lnTo>
                  <a:pt x="3189731" y="295656"/>
                </a:lnTo>
                <a:lnTo>
                  <a:pt x="3189731" y="0"/>
                </a:lnTo>
                <a:lnTo>
                  <a:pt x="0" y="0"/>
                </a:lnTo>
                <a:lnTo>
                  <a:pt x="0" y="29565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964168" y="4504690"/>
            <a:ext cx="3190240" cy="295910"/>
          </a:xfrm>
          <a:custGeom>
            <a:avLst/>
            <a:gdLst/>
            <a:ahLst/>
            <a:cxnLst/>
            <a:rect l="l" t="t" r="r" b="b"/>
            <a:pathLst>
              <a:path w="3190240" h="295910">
                <a:moveTo>
                  <a:pt x="0" y="295656"/>
                </a:moveTo>
                <a:lnTo>
                  <a:pt x="3189731" y="295656"/>
                </a:lnTo>
                <a:lnTo>
                  <a:pt x="3189731" y="0"/>
                </a:lnTo>
                <a:lnTo>
                  <a:pt x="0" y="0"/>
                </a:lnTo>
                <a:lnTo>
                  <a:pt x="0" y="295656"/>
                </a:lnTo>
                <a:close/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959217" y="4644390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918328" y="4608704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718552" y="4635247"/>
            <a:ext cx="1416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3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361736" y="4616323"/>
            <a:ext cx="141605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4</a:t>
            </a:r>
          </a:p>
        </p:txBody>
      </p:sp>
      <p:sp>
        <p:nvSpPr>
          <p:cNvPr id="20" name="object 20"/>
          <p:cNvSpPr/>
          <p:nvPr/>
        </p:nvSpPr>
        <p:spPr>
          <a:xfrm>
            <a:off x="786383" y="5320031"/>
            <a:ext cx="1381125" cy="0"/>
          </a:xfrm>
          <a:custGeom>
            <a:avLst/>
            <a:gdLst/>
            <a:ahLst/>
            <a:cxnLst/>
            <a:rect l="l" t="t" r="r" b="b"/>
            <a:pathLst>
              <a:path w="1381125">
                <a:moveTo>
                  <a:pt x="0" y="0"/>
                </a:moveTo>
                <a:lnTo>
                  <a:pt x="1380617" y="0"/>
                </a:lnTo>
              </a:path>
            </a:pathLst>
          </a:custGeom>
          <a:ln w="571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786383" y="5201158"/>
            <a:ext cx="0" cy="289560"/>
          </a:xfrm>
          <a:custGeom>
            <a:avLst/>
            <a:gdLst/>
            <a:ahLst/>
            <a:cxnLst/>
            <a:rect l="l" t="t" r="r" b="b"/>
            <a:pathLst>
              <a:path h="289560">
                <a:moveTo>
                  <a:pt x="0" y="0"/>
                </a:moveTo>
                <a:lnTo>
                  <a:pt x="0" y="289560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170176" y="5201158"/>
            <a:ext cx="0" cy="289560"/>
          </a:xfrm>
          <a:custGeom>
            <a:avLst/>
            <a:gdLst/>
            <a:ahLst/>
            <a:cxnLst/>
            <a:rect l="l" t="t" r="r" b="b"/>
            <a:pathLst>
              <a:path h="289560">
                <a:moveTo>
                  <a:pt x="0" y="0"/>
                </a:moveTo>
                <a:lnTo>
                  <a:pt x="0" y="289560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2176272" y="5321555"/>
            <a:ext cx="1381125" cy="0"/>
          </a:xfrm>
          <a:custGeom>
            <a:avLst/>
            <a:gdLst/>
            <a:ahLst/>
            <a:cxnLst/>
            <a:rect l="l" t="t" r="r" b="b"/>
            <a:pathLst>
              <a:path w="1381125">
                <a:moveTo>
                  <a:pt x="0" y="0"/>
                </a:moveTo>
                <a:lnTo>
                  <a:pt x="1380616" y="0"/>
                </a:lnTo>
              </a:path>
            </a:pathLst>
          </a:custGeom>
          <a:ln w="571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3558540" y="5213350"/>
            <a:ext cx="0" cy="263525"/>
          </a:xfrm>
          <a:custGeom>
            <a:avLst/>
            <a:gdLst/>
            <a:ahLst/>
            <a:cxnLst/>
            <a:rect l="l" t="t" r="r" b="b"/>
            <a:pathLst>
              <a:path h="263525">
                <a:moveTo>
                  <a:pt x="0" y="0"/>
                </a:moveTo>
                <a:lnTo>
                  <a:pt x="0" y="263270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3561588" y="5321555"/>
            <a:ext cx="1381125" cy="0"/>
          </a:xfrm>
          <a:custGeom>
            <a:avLst/>
            <a:gdLst/>
            <a:ahLst/>
            <a:cxnLst/>
            <a:rect l="l" t="t" r="r" b="b"/>
            <a:pathLst>
              <a:path w="1381125">
                <a:moveTo>
                  <a:pt x="0" y="0"/>
                </a:moveTo>
                <a:lnTo>
                  <a:pt x="1380616" y="0"/>
                </a:lnTo>
              </a:path>
            </a:pathLst>
          </a:custGeom>
          <a:ln w="571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4943855" y="5213350"/>
            <a:ext cx="0" cy="263525"/>
          </a:xfrm>
          <a:custGeom>
            <a:avLst/>
            <a:gdLst/>
            <a:ahLst/>
            <a:cxnLst/>
            <a:rect l="l" t="t" r="r" b="b"/>
            <a:pathLst>
              <a:path h="263525">
                <a:moveTo>
                  <a:pt x="0" y="0"/>
                </a:moveTo>
                <a:lnTo>
                  <a:pt x="0" y="263270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953000" y="5321555"/>
            <a:ext cx="1381125" cy="0"/>
          </a:xfrm>
          <a:custGeom>
            <a:avLst/>
            <a:gdLst/>
            <a:ahLst/>
            <a:cxnLst/>
            <a:rect l="l" t="t" r="r" b="b"/>
            <a:pathLst>
              <a:path w="1381125">
                <a:moveTo>
                  <a:pt x="0" y="0"/>
                </a:moveTo>
                <a:lnTo>
                  <a:pt x="1380616" y="0"/>
                </a:lnTo>
              </a:path>
            </a:pathLst>
          </a:custGeom>
          <a:ln w="571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6342888" y="5213350"/>
            <a:ext cx="0" cy="263525"/>
          </a:xfrm>
          <a:custGeom>
            <a:avLst/>
            <a:gdLst/>
            <a:ahLst/>
            <a:cxnLst/>
            <a:rect l="l" t="t" r="r" b="b"/>
            <a:pathLst>
              <a:path h="263525">
                <a:moveTo>
                  <a:pt x="0" y="0"/>
                </a:moveTo>
                <a:lnTo>
                  <a:pt x="0" y="263270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341364" y="5321555"/>
            <a:ext cx="1381125" cy="0"/>
          </a:xfrm>
          <a:custGeom>
            <a:avLst/>
            <a:gdLst/>
            <a:ahLst/>
            <a:cxnLst/>
            <a:rect l="l" t="t" r="r" b="b"/>
            <a:pathLst>
              <a:path w="1381125">
                <a:moveTo>
                  <a:pt x="0" y="0"/>
                </a:moveTo>
                <a:lnTo>
                  <a:pt x="1380616" y="0"/>
                </a:lnTo>
              </a:path>
            </a:pathLst>
          </a:custGeom>
          <a:ln w="571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7723631" y="5213350"/>
            <a:ext cx="0" cy="80010"/>
          </a:xfrm>
          <a:custGeom>
            <a:avLst/>
            <a:gdLst/>
            <a:ahLst/>
            <a:cxnLst/>
            <a:rect l="l" t="t" r="r" b="b"/>
            <a:pathLst>
              <a:path h="80010">
                <a:moveTo>
                  <a:pt x="0" y="0"/>
                </a:moveTo>
                <a:lnTo>
                  <a:pt x="0" y="79628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7723631" y="5350130"/>
            <a:ext cx="0" cy="127000"/>
          </a:xfrm>
          <a:custGeom>
            <a:avLst/>
            <a:gdLst/>
            <a:ahLst/>
            <a:cxnLst/>
            <a:rect l="l" t="t" r="r" b="b"/>
            <a:pathLst>
              <a:path h="127000">
                <a:moveTo>
                  <a:pt x="0" y="0"/>
                </a:moveTo>
                <a:lnTo>
                  <a:pt x="0" y="126492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719059" y="5321555"/>
            <a:ext cx="1381125" cy="0"/>
          </a:xfrm>
          <a:custGeom>
            <a:avLst/>
            <a:gdLst/>
            <a:ahLst/>
            <a:cxnLst/>
            <a:rect l="l" t="t" r="r" b="b"/>
            <a:pathLst>
              <a:path w="1381125">
                <a:moveTo>
                  <a:pt x="0" y="0"/>
                </a:moveTo>
                <a:lnTo>
                  <a:pt x="1380617" y="0"/>
                </a:lnTo>
              </a:path>
            </a:pathLst>
          </a:custGeom>
          <a:ln w="571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9101328" y="5213350"/>
            <a:ext cx="0" cy="263525"/>
          </a:xfrm>
          <a:custGeom>
            <a:avLst/>
            <a:gdLst/>
            <a:ahLst/>
            <a:cxnLst/>
            <a:rect l="l" t="t" r="r" b="b"/>
            <a:pathLst>
              <a:path h="263525">
                <a:moveTo>
                  <a:pt x="0" y="0"/>
                </a:moveTo>
                <a:lnTo>
                  <a:pt x="0" y="263270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9104376" y="5320031"/>
            <a:ext cx="1381125" cy="0"/>
          </a:xfrm>
          <a:custGeom>
            <a:avLst/>
            <a:gdLst/>
            <a:ahLst/>
            <a:cxnLst/>
            <a:rect l="l" t="t" r="r" b="b"/>
            <a:pathLst>
              <a:path w="1381125">
                <a:moveTo>
                  <a:pt x="0" y="0"/>
                </a:moveTo>
                <a:lnTo>
                  <a:pt x="1380617" y="0"/>
                </a:lnTo>
              </a:path>
            </a:pathLst>
          </a:custGeom>
          <a:ln w="571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10488168" y="5217923"/>
            <a:ext cx="0" cy="263525"/>
          </a:xfrm>
          <a:custGeom>
            <a:avLst/>
            <a:gdLst/>
            <a:ahLst/>
            <a:cxnLst/>
            <a:rect l="l" t="t" r="r" b="b"/>
            <a:pathLst>
              <a:path h="263525">
                <a:moveTo>
                  <a:pt x="0" y="0"/>
                </a:moveTo>
                <a:lnTo>
                  <a:pt x="0" y="263270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object 36"/>
          <p:cNvSpPr/>
          <p:nvPr/>
        </p:nvSpPr>
        <p:spPr>
          <a:xfrm>
            <a:off x="10488168" y="5323079"/>
            <a:ext cx="1381125" cy="0"/>
          </a:xfrm>
          <a:custGeom>
            <a:avLst/>
            <a:gdLst/>
            <a:ahLst/>
            <a:cxnLst/>
            <a:rect l="l" t="t" r="r" b="b"/>
            <a:pathLst>
              <a:path w="1381125">
                <a:moveTo>
                  <a:pt x="0" y="0"/>
                </a:moveTo>
                <a:lnTo>
                  <a:pt x="1380616" y="0"/>
                </a:lnTo>
              </a:path>
            </a:pathLst>
          </a:custGeom>
          <a:ln w="571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0483595" y="5202682"/>
            <a:ext cx="0" cy="263525"/>
          </a:xfrm>
          <a:custGeom>
            <a:avLst/>
            <a:gdLst/>
            <a:ahLst/>
            <a:cxnLst/>
            <a:rect l="l" t="t" r="r" b="b"/>
            <a:pathLst>
              <a:path h="263525">
                <a:moveTo>
                  <a:pt x="0" y="0"/>
                </a:moveTo>
                <a:lnTo>
                  <a:pt x="0" y="263271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11865864" y="5202682"/>
            <a:ext cx="0" cy="263525"/>
          </a:xfrm>
          <a:custGeom>
            <a:avLst/>
            <a:gdLst/>
            <a:ahLst/>
            <a:cxnLst/>
            <a:rect l="l" t="t" r="r" b="b"/>
            <a:pathLst>
              <a:path h="263525">
                <a:moveTo>
                  <a:pt x="0" y="0"/>
                </a:moveTo>
                <a:lnTo>
                  <a:pt x="0" y="263271"/>
                </a:lnTo>
              </a:path>
            </a:pathLst>
          </a:custGeom>
          <a:ln w="6350">
            <a:solidFill>
              <a:srgbClr val="4471C4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108330" y="5363083"/>
            <a:ext cx="76962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</a:t>
            </a:r>
            <a:r>
              <a:rPr kumimoji="0" lang="cs-CZ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z</a:t>
            </a:r>
            <a:r>
              <a:rPr kumimoji="0" lang="cs-CZ" sz="1800" b="0" i="0" u="none" strike="noStrike" kern="1200" cap="none" spc="-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imní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2644075" y="5389373"/>
            <a:ext cx="68021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2</a:t>
            </a:r>
            <a:r>
              <a:rPr kumimoji="0" lang="cs-CZ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</a:t>
            </a:r>
            <a:r>
              <a:rPr kumimoji="0" lang="cs-CZ" sz="1800" b="0" i="0" u="none" strike="noStrike" kern="1200" cap="none" spc="-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etní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3961068" y="5346955"/>
            <a:ext cx="84048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3</a:t>
            </a:r>
            <a:r>
              <a:rPr kumimoji="0" lang="cs-CZ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z</a:t>
            </a:r>
            <a:r>
              <a:rPr kumimoji="0" lang="cs-CZ" sz="1800" b="0" i="0" u="none" strike="noStrike" kern="1200" cap="none" spc="-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imní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222876" y="5354829"/>
            <a:ext cx="75927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4</a:t>
            </a:r>
            <a:r>
              <a:rPr kumimoji="0" lang="cs-CZ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</a:t>
            </a:r>
            <a:r>
              <a:rPr kumimoji="0" lang="cs-CZ" sz="1800" b="0" i="0" u="none" strike="noStrike" kern="1200" cap="none" spc="-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etní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6893814" y="5346955"/>
            <a:ext cx="86943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5</a:t>
            </a:r>
            <a:r>
              <a:rPr kumimoji="0" lang="cs-CZ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z</a:t>
            </a:r>
            <a:r>
              <a:rPr kumimoji="0" lang="cs-CZ" sz="1800" b="0" i="0" u="none" strike="noStrike" kern="1200" cap="none" spc="-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imní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8111232" y="5354829"/>
            <a:ext cx="72377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6</a:t>
            </a:r>
            <a:r>
              <a:rPr kumimoji="0" lang="cs-CZ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</a:t>
            </a:r>
            <a:r>
              <a:rPr kumimoji="0" lang="cs-CZ" sz="1800" b="0" i="0" u="none" strike="noStrike" kern="1200" cap="none" spc="-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etní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9509951" y="5354829"/>
            <a:ext cx="81279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7</a:t>
            </a:r>
            <a:r>
              <a:rPr kumimoji="0" lang="cs-CZ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z</a:t>
            </a:r>
            <a:r>
              <a:rPr kumimoji="0" lang="cs-CZ" sz="1800" b="0" i="0" u="none" strike="noStrike" kern="1200" cap="none" spc="-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imní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10829924" y="5354829"/>
            <a:ext cx="81279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8</a:t>
            </a:r>
            <a:r>
              <a:rPr kumimoji="0" lang="cs-CZ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.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l</a:t>
            </a:r>
            <a:r>
              <a:rPr kumimoji="0" lang="cs-CZ" sz="1800" b="0" i="0" u="none" strike="noStrike" kern="1200" cap="none" spc="-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etní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-12384" y="4853877"/>
            <a:ext cx="769620" cy="65786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0" marR="50165" lvl="0" indent="0" algn="r" defTabSz="914400" rtl="0" eaLnBrk="1" fontAlgn="auto" latinLnBrk="0" hangingPunct="1">
              <a:lnSpc>
                <a:spcPct val="100000"/>
              </a:lnSpc>
              <a:spcBef>
                <a:spcPts val="4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č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ník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  <a:p>
            <a:pPr marL="0" marR="5080" lvl="0" indent="0" algn="r" defTabSz="914400" rtl="0" eaLnBrk="1" fontAlgn="auto" latinLnBrk="0" hangingPunct="1">
              <a:lnSpc>
                <a:spcPct val="100000"/>
              </a:lnSpc>
              <a:spcBef>
                <a:spcPts val="3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1800" b="0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me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</a:t>
            </a:r>
            <a:r>
              <a: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tr</a:t>
            </a:r>
          </a:p>
        </p:txBody>
      </p:sp>
      <p:sp>
        <p:nvSpPr>
          <p:cNvPr id="48" name="object 48"/>
          <p:cNvSpPr/>
          <p:nvPr/>
        </p:nvSpPr>
        <p:spPr>
          <a:xfrm>
            <a:off x="6591298" y="5943600"/>
            <a:ext cx="4901431" cy="760730"/>
          </a:xfrm>
          <a:custGeom>
            <a:avLst/>
            <a:gdLst/>
            <a:ahLst/>
            <a:cxnLst/>
            <a:rect l="l" t="t" r="r" b="b"/>
            <a:pathLst>
              <a:path w="4598034" h="760729">
                <a:moveTo>
                  <a:pt x="380238" y="0"/>
                </a:moveTo>
                <a:lnTo>
                  <a:pt x="0" y="380237"/>
                </a:lnTo>
                <a:lnTo>
                  <a:pt x="380238" y="760475"/>
                </a:lnTo>
                <a:lnTo>
                  <a:pt x="380238" y="570356"/>
                </a:lnTo>
                <a:lnTo>
                  <a:pt x="4407789" y="570356"/>
                </a:lnTo>
                <a:lnTo>
                  <a:pt x="4597908" y="380237"/>
                </a:lnTo>
                <a:lnTo>
                  <a:pt x="4407789" y="190118"/>
                </a:lnTo>
                <a:lnTo>
                  <a:pt x="380238" y="190118"/>
                </a:lnTo>
                <a:lnTo>
                  <a:pt x="380238" y="0"/>
                </a:lnTo>
                <a:close/>
              </a:path>
              <a:path w="4598034" h="760729">
                <a:moveTo>
                  <a:pt x="4407789" y="570356"/>
                </a:moveTo>
                <a:lnTo>
                  <a:pt x="4217670" y="570356"/>
                </a:lnTo>
                <a:lnTo>
                  <a:pt x="4217670" y="760475"/>
                </a:lnTo>
                <a:lnTo>
                  <a:pt x="4407789" y="570356"/>
                </a:lnTo>
                <a:close/>
              </a:path>
              <a:path w="4598034" h="760729">
                <a:moveTo>
                  <a:pt x="4217670" y="0"/>
                </a:moveTo>
                <a:lnTo>
                  <a:pt x="4217670" y="190118"/>
                </a:lnTo>
                <a:lnTo>
                  <a:pt x="4407789" y="190118"/>
                </a:lnTo>
                <a:lnTo>
                  <a:pt x="421767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7376476" y="6172200"/>
            <a:ext cx="35502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plánování </a:t>
            </a: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 </a:t>
            </a:r>
            <a:r>
              <a:rPr kumimoji="0" sz="18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realizace zahraniční</a:t>
            </a:r>
            <a:r>
              <a:rPr kumimoji="0" sz="1800" b="1" i="0" u="none" strike="noStrike" kern="1200" cap="none" spc="-8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1" i="0" u="none" strike="noStrike" kern="1200" cap="none" spc="-1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stáže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3466592" y="5356651"/>
            <a:ext cx="198120" cy="368935"/>
          </a:xfrm>
          <a:custGeom>
            <a:avLst/>
            <a:gdLst/>
            <a:ahLst/>
            <a:cxnLst/>
            <a:rect l="l" t="t" r="r" b="b"/>
            <a:pathLst>
              <a:path w="198120" h="368935">
                <a:moveTo>
                  <a:pt x="198119" y="269748"/>
                </a:moveTo>
                <a:lnTo>
                  <a:pt x="0" y="269748"/>
                </a:lnTo>
                <a:lnTo>
                  <a:pt x="99059" y="368807"/>
                </a:lnTo>
                <a:lnTo>
                  <a:pt x="198119" y="269748"/>
                </a:lnTo>
                <a:close/>
              </a:path>
              <a:path w="198120" h="368935">
                <a:moveTo>
                  <a:pt x="148589" y="0"/>
                </a:moveTo>
                <a:lnTo>
                  <a:pt x="49529" y="0"/>
                </a:lnTo>
                <a:lnTo>
                  <a:pt x="49529" y="269748"/>
                </a:lnTo>
                <a:lnTo>
                  <a:pt x="148589" y="269748"/>
                </a:lnTo>
                <a:lnTo>
                  <a:pt x="148589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788261" y="5743487"/>
            <a:ext cx="2254296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-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Hodnocení</a:t>
            </a:r>
            <a:r>
              <a:rPr kumimoji="0" lang="cs-CZ" sz="1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e-</a:t>
            </a:r>
            <a:r>
              <a:rPr kumimoji="0" sz="1400" b="0" i="0" u="none" strike="noStrike" kern="1200" cap="none" spc="-1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doktorand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6245158" y="5352022"/>
            <a:ext cx="198120" cy="368935"/>
          </a:xfrm>
          <a:custGeom>
            <a:avLst/>
            <a:gdLst/>
            <a:ahLst/>
            <a:cxnLst/>
            <a:rect l="l" t="t" r="r" b="b"/>
            <a:pathLst>
              <a:path w="198120" h="368935">
                <a:moveTo>
                  <a:pt x="198120" y="269747"/>
                </a:moveTo>
                <a:lnTo>
                  <a:pt x="0" y="269747"/>
                </a:lnTo>
                <a:lnTo>
                  <a:pt x="99060" y="368807"/>
                </a:lnTo>
                <a:lnTo>
                  <a:pt x="198120" y="269747"/>
                </a:lnTo>
                <a:close/>
              </a:path>
              <a:path w="198120" h="368935">
                <a:moveTo>
                  <a:pt x="148589" y="0"/>
                </a:moveTo>
                <a:lnTo>
                  <a:pt x="49529" y="0"/>
                </a:lnTo>
                <a:lnTo>
                  <a:pt x="49529" y="269747"/>
                </a:lnTo>
                <a:lnTo>
                  <a:pt x="148589" y="269747"/>
                </a:lnTo>
                <a:lnTo>
                  <a:pt x="148589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8352693" y="5729065"/>
            <a:ext cx="2094946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-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Hodnocení</a:t>
            </a:r>
            <a:r>
              <a:rPr kumimoji="0" lang="cs-CZ" sz="1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e-</a:t>
            </a:r>
            <a:r>
              <a:rPr kumimoji="0" sz="1400" b="0" i="0" u="none" strike="noStrike" kern="1200" cap="none" spc="-1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doktorand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9043606" y="5354541"/>
            <a:ext cx="200025" cy="368935"/>
          </a:xfrm>
          <a:custGeom>
            <a:avLst/>
            <a:gdLst/>
            <a:ahLst/>
            <a:cxnLst/>
            <a:rect l="l" t="t" r="r" b="b"/>
            <a:pathLst>
              <a:path w="200025" h="368935">
                <a:moveTo>
                  <a:pt x="199644" y="268985"/>
                </a:moveTo>
                <a:lnTo>
                  <a:pt x="0" y="268985"/>
                </a:lnTo>
                <a:lnTo>
                  <a:pt x="99822" y="368807"/>
                </a:lnTo>
                <a:lnTo>
                  <a:pt x="199644" y="268985"/>
                </a:lnTo>
                <a:close/>
              </a:path>
              <a:path w="200025" h="368935">
                <a:moveTo>
                  <a:pt x="149732" y="0"/>
                </a:moveTo>
                <a:lnTo>
                  <a:pt x="49911" y="0"/>
                </a:lnTo>
                <a:lnTo>
                  <a:pt x="49911" y="268985"/>
                </a:lnTo>
                <a:lnTo>
                  <a:pt x="149732" y="268985"/>
                </a:lnTo>
                <a:lnTo>
                  <a:pt x="149732" y="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530786" y="5750788"/>
            <a:ext cx="2044130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-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Hodnocení</a:t>
            </a:r>
            <a:r>
              <a:rPr kumimoji="0" lang="cs-CZ" sz="14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4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e-</a:t>
            </a:r>
            <a:r>
              <a:rPr kumimoji="0" sz="1400" b="0" i="0" u="none" strike="noStrike" kern="1200" cap="none" spc="-1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doktorand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84F321DB-1AC7-4B44-8C75-4AB0A4957E71}"/>
              </a:ext>
            </a:extLst>
          </p:cNvPr>
          <p:cNvGrpSpPr/>
          <p:nvPr/>
        </p:nvGrpSpPr>
        <p:grpSpPr>
          <a:xfrm>
            <a:off x="390779" y="3683142"/>
            <a:ext cx="11701781" cy="1145350"/>
            <a:chOff x="394715" y="3579050"/>
            <a:chExt cx="11701781" cy="1145350"/>
          </a:xfrm>
        </p:grpSpPr>
        <p:sp>
          <p:nvSpPr>
            <p:cNvPr id="18" name="object 18"/>
            <p:cNvSpPr/>
            <p:nvPr/>
          </p:nvSpPr>
          <p:spPr>
            <a:xfrm>
              <a:off x="5480303" y="3594608"/>
              <a:ext cx="1801495" cy="1059180"/>
            </a:xfrm>
            <a:custGeom>
              <a:avLst/>
              <a:gdLst/>
              <a:ahLst/>
              <a:cxnLst/>
              <a:rect l="l" t="t" r="r" b="b"/>
              <a:pathLst>
                <a:path w="1801495" h="1059180">
                  <a:moveTo>
                    <a:pt x="1052195" y="925576"/>
                  </a:moveTo>
                  <a:lnTo>
                    <a:pt x="749173" y="925576"/>
                  </a:lnTo>
                  <a:lnTo>
                    <a:pt x="900684" y="1059180"/>
                  </a:lnTo>
                  <a:lnTo>
                    <a:pt x="1052195" y="925576"/>
                  </a:lnTo>
                  <a:close/>
                </a:path>
                <a:path w="1801495" h="1059180">
                  <a:moveTo>
                    <a:pt x="943863" y="791972"/>
                  </a:moveTo>
                  <a:lnTo>
                    <a:pt x="857504" y="791972"/>
                  </a:lnTo>
                  <a:lnTo>
                    <a:pt x="857504" y="925576"/>
                  </a:lnTo>
                  <a:lnTo>
                    <a:pt x="943863" y="925576"/>
                  </a:lnTo>
                  <a:lnTo>
                    <a:pt x="943863" y="791972"/>
                  </a:lnTo>
                  <a:close/>
                </a:path>
                <a:path w="1801495" h="1059180">
                  <a:moveTo>
                    <a:pt x="1801368" y="0"/>
                  </a:moveTo>
                  <a:lnTo>
                    <a:pt x="0" y="0"/>
                  </a:lnTo>
                  <a:lnTo>
                    <a:pt x="0" y="791972"/>
                  </a:lnTo>
                  <a:lnTo>
                    <a:pt x="1801368" y="791972"/>
                  </a:lnTo>
                  <a:lnTo>
                    <a:pt x="1801368" y="0"/>
                  </a:lnTo>
                  <a:close/>
                </a:path>
              </a:pathLst>
            </a:custGeom>
            <a:solidFill>
              <a:schemeClr val="accent5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9"/>
            <p:cNvSpPr txBox="1"/>
            <p:nvPr/>
          </p:nvSpPr>
          <p:spPr>
            <a:xfrm>
              <a:off x="5603684" y="3611436"/>
              <a:ext cx="1610995" cy="57467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800" b="1" i="0" u="none" strike="noStrike" kern="1200" cap="none" spc="-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Kolokvium</a:t>
              </a:r>
              <a:r>
                <a:rPr kumimoji="0" sz="1800" b="1" i="0" u="none" strike="noStrike" kern="1200" cap="none" spc="-5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2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800" b="1" i="0" u="none" strike="noStrike" kern="120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květen/ev.</a:t>
              </a:r>
              <a:r>
                <a:rPr kumimoji="0" sz="1800" b="1" i="0" u="none" strike="noStrike" kern="1200" cap="none" spc="-114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srpen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</p:txBody>
        </p:sp>
        <p:sp>
          <p:nvSpPr>
            <p:cNvPr id="57" name="object 57"/>
            <p:cNvSpPr/>
            <p:nvPr/>
          </p:nvSpPr>
          <p:spPr>
            <a:xfrm>
              <a:off x="1648967" y="3603753"/>
              <a:ext cx="1382395" cy="1061085"/>
            </a:xfrm>
            <a:custGeom>
              <a:avLst/>
              <a:gdLst/>
              <a:ahLst/>
              <a:cxnLst/>
              <a:rect l="l" t="t" r="r" b="b"/>
              <a:pathLst>
                <a:path w="1382395" h="1061085">
                  <a:moveTo>
                    <a:pt x="832484" y="926973"/>
                  </a:moveTo>
                  <a:lnTo>
                    <a:pt x="549782" y="926973"/>
                  </a:lnTo>
                  <a:lnTo>
                    <a:pt x="691133" y="1060703"/>
                  </a:lnTo>
                  <a:lnTo>
                    <a:pt x="832484" y="926973"/>
                  </a:lnTo>
                  <a:close/>
                </a:path>
                <a:path w="1382395" h="1061085">
                  <a:moveTo>
                    <a:pt x="734440" y="793114"/>
                  </a:moveTo>
                  <a:lnTo>
                    <a:pt x="647826" y="793114"/>
                  </a:lnTo>
                  <a:lnTo>
                    <a:pt x="647826" y="926973"/>
                  </a:lnTo>
                  <a:lnTo>
                    <a:pt x="734440" y="926973"/>
                  </a:lnTo>
                  <a:lnTo>
                    <a:pt x="734440" y="793114"/>
                  </a:lnTo>
                  <a:close/>
                </a:path>
                <a:path w="1382395" h="1061085">
                  <a:moveTo>
                    <a:pt x="1382268" y="0"/>
                  </a:moveTo>
                  <a:lnTo>
                    <a:pt x="0" y="0"/>
                  </a:lnTo>
                  <a:lnTo>
                    <a:pt x="0" y="793114"/>
                  </a:lnTo>
                  <a:lnTo>
                    <a:pt x="1382268" y="793114"/>
                  </a:lnTo>
                  <a:lnTo>
                    <a:pt x="1382268" y="0"/>
                  </a:lnTo>
                  <a:close/>
                </a:path>
              </a:pathLst>
            </a:custGeom>
            <a:solidFill>
              <a:schemeClr val="accent5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8" name="object 58"/>
            <p:cNvSpPr txBox="1"/>
            <p:nvPr/>
          </p:nvSpPr>
          <p:spPr>
            <a:xfrm>
              <a:off x="1742313" y="3674046"/>
              <a:ext cx="1195705" cy="57404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800" b="1" i="0" u="none" strike="noStrike" kern="1200" cap="none" spc="-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Kolokvium</a:t>
              </a:r>
              <a:r>
                <a:rPr kumimoji="0" sz="1800" b="1" i="0" u="none" strike="noStrike" kern="1200" cap="none" spc="-1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1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únor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</p:txBody>
        </p:sp>
        <p:sp>
          <p:nvSpPr>
            <p:cNvPr id="59" name="object 59"/>
            <p:cNvSpPr/>
            <p:nvPr/>
          </p:nvSpPr>
          <p:spPr>
            <a:xfrm>
              <a:off x="394715" y="3594608"/>
              <a:ext cx="1111250" cy="1059180"/>
            </a:xfrm>
            <a:custGeom>
              <a:avLst/>
              <a:gdLst/>
              <a:ahLst/>
              <a:cxnLst/>
              <a:rect l="l" t="t" r="r" b="b"/>
              <a:pathLst>
                <a:path w="1111250" h="1059180">
                  <a:moveTo>
                    <a:pt x="696607" y="925576"/>
                  </a:moveTo>
                  <a:lnTo>
                    <a:pt x="414388" y="925576"/>
                  </a:lnTo>
                  <a:lnTo>
                    <a:pt x="555497" y="1059180"/>
                  </a:lnTo>
                  <a:lnTo>
                    <a:pt x="696607" y="925576"/>
                  </a:lnTo>
                  <a:close/>
                </a:path>
                <a:path w="1111250" h="1059180">
                  <a:moveTo>
                    <a:pt x="598728" y="791972"/>
                  </a:moveTo>
                  <a:lnTo>
                    <a:pt x="512267" y="791972"/>
                  </a:lnTo>
                  <a:lnTo>
                    <a:pt x="512267" y="925576"/>
                  </a:lnTo>
                  <a:lnTo>
                    <a:pt x="598728" y="925576"/>
                  </a:lnTo>
                  <a:lnTo>
                    <a:pt x="598728" y="791972"/>
                  </a:lnTo>
                  <a:close/>
                </a:path>
                <a:path w="1111250" h="1059180">
                  <a:moveTo>
                    <a:pt x="1110996" y="0"/>
                  </a:moveTo>
                  <a:lnTo>
                    <a:pt x="0" y="0"/>
                  </a:lnTo>
                  <a:lnTo>
                    <a:pt x="0" y="791972"/>
                  </a:lnTo>
                  <a:lnTo>
                    <a:pt x="1110996" y="791972"/>
                  </a:lnTo>
                  <a:lnTo>
                    <a:pt x="111099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0" name="object 60"/>
            <p:cNvSpPr txBox="1"/>
            <p:nvPr/>
          </p:nvSpPr>
          <p:spPr>
            <a:xfrm>
              <a:off x="487476" y="3664267"/>
              <a:ext cx="925830" cy="57404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S</a:t>
              </a:r>
              <a:r>
                <a:rPr kumimoji="0" sz="1800" b="1" i="0" u="none" strike="noStrike" kern="1200" cap="none" spc="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e</a:t>
              </a:r>
              <a:r>
                <a:rPr kumimoji="0" sz="1800" b="1" i="0" u="none" strike="noStrike" kern="120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s</a:t>
              </a:r>
              <a:r>
                <a:rPr kumimoji="0" sz="1800" b="1" i="0" u="none" strike="noStrike" kern="1200" cap="none" spc="-1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t</a:t>
              </a:r>
              <a:r>
                <a:rPr kumimoji="0" sz="1800" b="1" i="0" u="none" strike="noStrike" kern="1200" cap="none" spc="-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a</a:t>
              </a:r>
              <a:r>
                <a:rPr kumimoji="0" sz="1800" b="1" i="0" u="none" strike="noStrike" kern="1200" cap="none" spc="-1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v</a:t>
              </a:r>
              <a:r>
                <a:rPr kumimoji="0" sz="1800" b="1" i="0" u="none" strike="noStrike" kern="1200" cap="none" spc="-1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e</a:t>
              </a:r>
              <a:r>
                <a:rPr kumimoji="0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ní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  <a:p>
              <a:pPr marL="48895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ISP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</p:txBody>
        </p:sp>
        <p:sp>
          <p:nvSpPr>
            <p:cNvPr id="61" name="object 61"/>
            <p:cNvSpPr/>
            <p:nvPr/>
          </p:nvSpPr>
          <p:spPr>
            <a:xfrm>
              <a:off x="10866055" y="3640455"/>
              <a:ext cx="1161415" cy="1083945"/>
            </a:xfrm>
            <a:custGeom>
              <a:avLst/>
              <a:gdLst/>
              <a:ahLst/>
              <a:cxnLst/>
              <a:rect l="l" t="t" r="r" b="b"/>
              <a:pathLst>
                <a:path w="1161415" h="1083945">
                  <a:moveTo>
                    <a:pt x="735710" y="946912"/>
                  </a:moveTo>
                  <a:lnTo>
                    <a:pt x="425576" y="946912"/>
                  </a:lnTo>
                  <a:lnTo>
                    <a:pt x="580644" y="1083564"/>
                  </a:lnTo>
                  <a:lnTo>
                    <a:pt x="735710" y="946912"/>
                  </a:lnTo>
                  <a:close/>
                </a:path>
                <a:path w="1161415" h="1083945">
                  <a:moveTo>
                    <a:pt x="624840" y="810133"/>
                  </a:moveTo>
                  <a:lnTo>
                    <a:pt x="536448" y="810133"/>
                  </a:lnTo>
                  <a:lnTo>
                    <a:pt x="536448" y="946912"/>
                  </a:lnTo>
                  <a:lnTo>
                    <a:pt x="624840" y="946912"/>
                  </a:lnTo>
                  <a:lnTo>
                    <a:pt x="624840" y="810133"/>
                  </a:lnTo>
                  <a:close/>
                </a:path>
                <a:path w="1161415" h="1083945">
                  <a:moveTo>
                    <a:pt x="1161288" y="0"/>
                  </a:moveTo>
                  <a:lnTo>
                    <a:pt x="0" y="0"/>
                  </a:lnTo>
                  <a:lnTo>
                    <a:pt x="0" y="810133"/>
                  </a:lnTo>
                  <a:lnTo>
                    <a:pt x="1161288" y="810133"/>
                  </a:lnTo>
                  <a:lnTo>
                    <a:pt x="1161288" y="0"/>
                  </a:lnTo>
                  <a:close/>
                </a:path>
              </a:pathLst>
            </a:custGeom>
            <a:solidFill>
              <a:schemeClr val="accent5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2" name="object 62"/>
            <p:cNvSpPr/>
            <p:nvPr/>
          </p:nvSpPr>
          <p:spPr>
            <a:xfrm>
              <a:off x="10780776" y="3579050"/>
              <a:ext cx="1315720" cy="923925"/>
            </a:xfrm>
            <a:custGeom>
              <a:avLst/>
              <a:gdLst/>
              <a:ahLst/>
              <a:cxnLst/>
              <a:rect l="l" t="t" r="r" b="b"/>
              <a:pathLst>
                <a:path w="1315720" h="923925">
                  <a:moveTo>
                    <a:pt x="0" y="923544"/>
                  </a:moveTo>
                  <a:lnTo>
                    <a:pt x="1315211" y="923544"/>
                  </a:lnTo>
                  <a:lnTo>
                    <a:pt x="1315211" y="0"/>
                  </a:lnTo>
                  <a:lnTo>
                    <a:pt x="0" y="0"/>
                  </a:lnTo>
                  <a:lnTo>
                    <a:pt x="0" y="923544"/>
                  </a:lnTo>
                  <a:close/>
                </a:path>
              </a:pathLst>
            </a:custGeom>
            <a:solidFill>
              <a:schemeClr val="accent5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3" name="object 63"/>
            <p:cNvSpPr txBox="1"/>
            <p:nvPr/>
          </p:nvSpPr>
          <p:spPr>
            <a:xfrm>
              <a:off x="10931777" y="3624294"/>
              <a:ext cx="1029969" cy="848360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lvl="0" indent="36195" algn="just" defTabSz="914400" rtl="0" eaLnBrk="1" fontAlgn="auto" latinLnBrk="0" hangingPunct="1">
                <a:lnSpc>
                  <a:spcPct val="100000"/>
                </a:lnSpc>
                <a:spcBef>
                  <a:spcPts val="1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800" b="1" i="0" u="none" strike="noStrike" kern="1200" cap="none" spc="-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Obhajoba  </a:t>
              </a:r>
              <a:r>
                <a:rPr kumimoji="0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spojená</a:t>
              </a:r>
              <a:r>
                <a:rPr kumimoji="0" sz="1800" b="1" i="0" u="none" strike="noStrike" kern="1200" cap="none" spc="-10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se  </a:t>
              </a:r>
              <a:r>
                <a:rPr kumimoji="0" sz="1800" b="1" i="0" u="none" strike="noStrike" kern="1200" cap="none" spc="-1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rozpravou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</p:txBody>
        </p:sp>
      </p:grpSp>
      <p:sp>
        <p:nvSpPr>
          <p:cNvPr id="64" name="object 64"/>
          <p:cNvSpPr txBox="1">
            <a:spLocks noGrp="1"/>
          </p:cNvSpPr>
          <p:nvPr>
            <p:ph type="title"/>
          </p:nvPr>
        </p:nvSpPr>
        <p:spPr>
          <a:xfrm>
            <a:off x="697163" y="3020583"/>
            <a:ext cx="1007967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5920">
              <a:lnSpc>
                <a:spcPct val="100000"/>
              </a:lnSpc>
              <a:spcBef>
                <a:spcPts val="100"/>
              </a:spcBef>
            </a:pPr>
            <a:r>
              <a:rPr lang="cs-CZ" spc="-10" dirty="0"/>
              <a:t>H</a:t>
            </a:r>
            <a:r>
              <a:rPr spc="-5" dirty="0" err="1"/>
              <a:t>armonogram</a:t>
            </a:r>
            <a:r>
              <a:rPr spc="-5" dirty="0"/>
              <a:t> </a:t>
            </a:r>
            <a:r>
              <a:rPr lang="cs-CZ" spc="-5" dirty="0"/>
              <a:t>– </a:t>
            </a:r>
            <a:r>
              <a:rPr lang="cs-CZ" spc="-5" dirty="0">
                <a:solidFill>
                  <a:srgbClr val="FF0000"/>
                </a:solidFill>
              </a:rPr>
              <a:t>kontrolní body </a:t>
            </a:r>
            <a:r>
              <a:rPr spc="-15" dirty="0" err="1">
                <a:solidFill>
                  <a:srgbClr val="FF0000"/>
                </a:solidFill>
              </a:rPr>
              <a:t>doktorského</a:t>
            </a:r>
            <a:r>
              <a:rPr spc="-15" dirty="0">
                <a:solidFill>
                  <a:srgbClr val="FF0000"/>
                </a:solidFill>
              </a:rPr>
              <a:t> </a:t>
            </a:r>
            <a:r>
              <a:rPr spc="-10" dirty="0">
                <a:solidFill>
                  <a:srgbClr val="FF0000"/>
                </a:solidFill>
              </a:rPr>
              <a:t>studia pro </a:t>
            </a:r>
            <a:r>
              <a:rPr spc="-5" dirty="0" err="1">
                <a:solidFill>
                  <a:srgbClr val="FF0000"/>
                </a:solidFill>
              </a:rPr>
              <a:t>přechod</a:t>
            </a:r>
            <a:r>
              <a:rPr lang="cs-CZ" spc="-5" dirty="0">
                <a:solidFill>
                  <a:srgbClr val="FF0000"/>
                </a:solidFill>
              </a:rPr>
              <a:t>ov</a:t>
            </a:r>
            <a:r>
              <a:rPr spc="-5" dirty="0">
                <a:solidFill>
                  <a:srgbClr val="FF0000"/>
                </a:solidFill>
              </a:rPr>
              <a:t>é</a:t>
            </a:r>
            <a:r>
              <a:rPr spc="-75" dirty="0">
                <a:solidFill>
                  <a:srgbClr val="FF0000"/>
                </a:solidFill>
              </a:rPr>
              <a:t> </a:t>
            </a:r>
            <a:r>
              <a:rPr dirty="0">
                <a:solidFill>
                  <a:srgbClr val="FF0000"/>
                </a:solidFill>
              </a:rPr>
              <a:t>období</a:t>
            </a:r>
          </a:p>
        </p:txBody>
      </p:sp>
      <p:sp>
        <p:nvSpPr>
          <p:cNvPr id="65" name="object 65"/>
          <p:cNvSpPr/>
          <p:nvPr/>
        </p:nvSpPr>
        <p:spPr>
          <a:xfrm>
            <a:off x="9057856" y="13882"/>
            <a:ext cx="2851478" cy="6583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1D02C84C-FA37-4370-8C45-B9647FB82774}"/>
              </a:ext>
            </a:extLst>
          </p:cNvPr>
          <p:cNvGrpSpPr/>
          <p:nvPr/>
        </p:nvGrpSpPr>
        <p:grpSpPr>
          <a:xfrm>
            <a:off x="1114484" y="1302862"/>
            <a:ext cx="9533636" cy="1337353"/>
            <a:chOff x="593598" y="2360908"/>
            <a:chExt cx="10703052" cy="1449092"/>
          </a:xfrm>
        </p:grpSpPr>
        <p:sp>
          <p:nvSpPr>
            <p:cNvPr id="68" name="object 4">
              <a:extLst>
                <a:ext uri="{FF2B5EF4-FFF2-40B4-BE49-F238E27FC236}">
                  <a16:creationId xmlns:a16="http://schemas.microsoft.com/office/drawing/2014/main" id="{8DFF91F0-5AC4-462E-836E-559B358C7C53}"/>
                </a:ext>
              </a:extLst>
            </p:cNvPr>
            <p:cNvSpPr/>
            <p:nvPr/>
          </p:nvSpPr>
          <p:spPr>
            <a:xfrm>
              <a:off x="593598" y="2386458"/>
              <a:ext cx="3438525" cy="1405255"/>
            </a:xfrm>
            <a:custGeom>
              <a:avLst/>
              <a:gdLst/>
              <a:ahLst/>
              <a:cxnLst/>
              <a:rect l="l" t="t" r="r" b="b"/>
              <a:pathLst>
                <a:path w="3438525" h="1405254">
                  <a:moveTo>
                    <a:pt x="2972689" y="0"/>
                  </a:moveTo>
                  <a:lnTo>
                    <a:pt x="0" y="0"/>
                  </a:lnTo>
                  <a:lnTo>
                    <a:pt x="465404" y="702564"/>
                  </a:lnTo>
                  <a:lnTo>
                    <a:pt x="0" y="1405128"/>
                  </a:lnTo>
                  <a:lnTo>
                    <a:pt x="2972689" y="1405128"/>
                  </a:lnTo>
                  <a:lnTo>
                    <a:pt x="3438143" y="702564"/>
                  </a:lnTo>
                  <a:lnTo>
                    <a:pt x="2972689" y="0"/>
                  </a:lnTo>
                  <a:close/>
                </a:path>
              </a:pathLst>
            </a:custGeom>
            <a:solidFill>
              <a:srgbClr val="FF0000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9" name="object 6">
              <a:extLst>
                <a:ext uri="{FF2B5EF4-FFF2-40B4-BE49-F238E27FC236}">
                  <a16:creationId xmlns:a16="http://schemas.microsoft.com/office/drawing/2014/main" id="{03329879-5399-4A7C-92BC-239BC666C505}"/>
                </a:ext>
              </a:extLst>
            </p:cNvPr>
            <p:cNvSpPr/>
            <p:nvPr/>
          </p:nvSpPr>
          <p:spPr>
            <a:xfrm>
              <a:off x="3702558" y="2386458"/>
              <a:ext cx="3855720" cy="1405255"/>
            </a:xfrm>
            <a:custGeom>
              <a:avLst/>
              <a:gdLst/>
              <a:ahLst/>
              <a:cxnLst/>
              <a:rect l="l" t="t" r="r" b="b"/>
              <a:pathLst>
                <a:path w="3855720" h="1405254">
                  <a:moveTo>
                    <a:pt x="3390265" y="0"/>
                  </a:moveTo>
                  <a:lnTo>
                    <a:pt x="0" y="0"/>
                  </a:lnTo>
                  <a:lnTo>
                    <a:pt x="465454" y="702564"/>
                  </a:lnTo>
                  <a:lnTo>
                    <a:pt x="0" y="1405128"/>
                  </a:lnTo>
                  <a:lnTo>
                    <a:pt x="3390265" y="1405128"/>
                  </a:lnTo>
                  <a:lnTo>
                    <a:pt x="3855719" y="702564"/>
                  </a:lnTo>
                  <a:lnTo>
                    <a:pt x="3390265" y="0"/>
                  </a:lnTo>
                  <a:close/>
                </a:path>
              </a:pathLst>
            </a:custGeom>
            <a:solidFill>
              <a:schemeClr val="accent5"/>
            </a:solidFill>
            <a:ln>
              <a:solidFill>
                <a:schemeClr val="bg1">
                  <a:lumMod val="65000"/>
                </a:schemeClr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C0504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0" name="object 7">
              <a:extLst>
                <a:ext uri="{FF2B5EF4-FFF2-40B4-BE49-F238E27FC236}">
                  <a16:creationId xmlns:a16="http://schemas.microsoft.com/office/drawing/2014/main" id="{B8A0458B-177A-4BB1-A250-74233FB400C3}"/>
                </a:ext>
              </a:extLst>
            </p:cNvPr>
            <p:cNvSpPr/>
            <p:nvPr/>
          </p:nvSpPr>
          <p:spPr>
            <a:xfrm>
              <a:off x="3702558" y="2386458"/>
              <a:ext cx="3855720" cy="1405255"/>
            </a:xfrm>
            <a:custGeom>
              <a:avLst/>
              <a:gdLst/>
              <a:ahLst/>
              <a:cxnLst/>
              <a:rect l="l" t="t" r="r" b="b"/>
              <a:pathLst>
                <a:path w="3855720" h="1405254">
                  <a:moveTo>
                    <a:pt x="0" y="0"/>
                  </a:moveTo>
                  <a:lnTo>
                    <a:pt x="3390265" y="0"/>
                  </a:lnTo>
                  <a:lnTo>
                    <a:pt x="3855719" y="702564"/>
                  </a:lnTo>
                  <a:lnTo>
                    <a:pt x="3390265" y="1405128"/>
                  </a:lnTo>
                  <a:lnTo>
                    <a:pt x="0" y="1405128"/>
                  </a:lnTo>
                  <a:lnTo>
                    <a:pt x="465454" y="702564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1" name="object 8">
              <a:extLst>
                <a:ext uri="{FF2B5EF4-FFF2-40B4-BE49-F238E27FC236}">
                  <a16:creationId xmlns:a16="http://schemas.microsoft.com/office/drawing/2014/main" id="{EE6A4AD2-EC75-4CCA-86C4-3223BF85C2E4}"/>
                </a:ext>
              </a:extLst>
            </p:cNvPr>
            <p:cNvSpPr txBox="1"/>
            <p:nvPr/>
          </p:nvSpPr>
          <p:spPr>
            <a:xfrm>
              <a:off x="1503850" y="2753774"/>
              <a:ext cx="1496695" cy="613487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800" b="1" i="0" u="none" strike="noStrike" kern="1200" cap="none" spc="-1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Stávající</a:t>
              </a:r>
              <a:r>
                <a:rPr kumimoji="0" sz="1800" b="1" i="0" u="none" strike="noStrike" kern="1200" cap="none" spc="-4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800" b="1" i="0" u="none" strike="noStrike" kern="1200" cap="none" spc="-1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DSP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  <a:p>
              <a:pPr marL="61594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800" b="1" i="0" u="none" strike="noStrike" kern="1200" cap="none" spc="-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2024/2025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</p:txBody>
        </p:sp>
        <p:sp>
          <p:nvSpPr>
            <p:cNvPr id="72" name="object 9">
              <a:extLst>
                <a:ext uri="{FF2B5EF4-FFF2-40B4-BE49-F238E27FC236}">
                  <a16:creationId xmlns:a16="http://schemas.microsoft.com/office/drawing/2014/main" id="{295407D6-CCB2-49ED-A145-340F28458980}"/>
                </a:ext>
              </a:extLst>
            </p:cNvPr>
            <p:cNvSpPr txBox="1"/>
            <p:nvPr/>
          </p:nvSpPr>
          <p:spPr>
            <a:xfrm>
              <a:off x="4327988" y="2631565"/>
              <a:ext cx="2747011" cy="913630"/>
            </a:xfrm>
            <a:prstGeom prst="rect">
              <a:avLst/>
            </a:prstGeom>
            <a:ln>
              <a:noFill/>
            </a:ln>
          </p:spPr>
          <p:txBody>
            <a:bodyPr vert="horz" wrap="square" lIns="0" tIns="12065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800" b="1" i="0" u="none" strike="noStrike" kern="1200" cap="none" spc="-1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Přechodové</a:t>
              </a:r>
              <a:r>
                <a:rPr kumimoji="0" sz="1800" b="1" i="0" u="none" strike="noStrike" kern="1200" cap="none" spc="4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800" b="1" i="0" u="none" strike="noStrike" kern="1200" cap="none" spc="-1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období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800" b="1" i="0" u="none" strike="noStrike" kern="1200" cap="none" spc="-1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pro nově </a:t>
              </a:r>
              <a:r>
                <a:rPr kumimoji="0" sz="1800" b="1" i="0" u="none" strike="noStrike" kern="1200" cap="none" spc="-1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nastupující</a:t>
              </a:r>
              <a:r>
                <a:rPr kumimoji="0" sz="1800" b="1" i="0" u="none" strike="noStrike" kern="1200" cap="none" spc="2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800" b="1" i="0" u="none" strike="noStrike" kern="1200" cap="none" spc="-1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od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  <a:p>
              <a:pPr marL="127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800" b="1" i="0" u="none" strike="noStrike" kern="1200" cap="none" spc="-5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1.9.2025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</p:txBody>
        </p:sp>
        <p:sp>
          <p:nvSpPr>
            <p:cNvPr id="73" name="object 10">
              <a:extLst>
                <a:ext uri="{FF2B5EF4-FFF2-40B4-BE49-F238E27FC236}">
                  <a16:creationId xmlns:a16="http://schemas.microsoft.com/office/drawing/2014/main" id="{F40F2BEA-EB1F-4527-9599-4251A15C57F0}"/>
                </a:ext>
              </a:extLst>
            </p:cNvPr>
            <p:cNvSpPr/>
            <p:nvPr/>
          </p:nvSpPr>
          <p:spPr>
            <a:xfrm>
              <a:off x="8301990" y="2404745"/>
              <a:ext cx="2994660" cy="1405255"/>
            </a:xfrm>
            <a:custGeom>
              <a:avLst/>
              <a:gdLst/>
              <a:ahLst/>
              <a:cxnLst/>
              <a:rect l="l" t="t" r="r" b="b"/>
              <a:pathLst>
                <a:path w="2994659" h="1405254">
                  <a:moveTo>
                    <a:pt x="2529204" y="0"/>
                  </a:moveTo>
                  <a:lnTo>
                    <a:pt x="0" y="0"/>
                  </a:lnTo>
                  <a:lnTo>
                    <a:pt x="465454" y="702563"/>
                  </a:lnTo>
                  <a:lnTo>
                    <a:pt x="0" y="1405127"/>
                  </a:lnTo>
                  <a:lnTo>
                    <a:pt x="2529204" y="1405127"/>
                  </a:lnTo>
                  <a:lnTo>
                    <a:pt x="2994659" y="702563"/>
                  </a:lnTo>
                  <a:lnTo>
                    <a:pt x="2529204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4" name="object 11">
              <a:extLst>
                <a:ext uri="{FF2B5EF4-FFF2-40B4-BE49-F238E27FC236}">
                  <a16:creationId xmlns:a16="http://schemas.microsoft.com/office/drawing/2014/main" id="{DCB152FF-B4BE-4C5F-9E57-5789157DDE24}"/>
                </a:ext>
              </a:extLst>
            </p:cNvPr>
            <p:cNvSpPr/>
            <p:nvPr/>
          </p:nvSpPr>
          <p:spPr>
            <a:xfrm>
              <a:off x="8301990" y="2360908"/>
              <a:ext cx="2994660" cy="1449092"/>
            </a:xfrm>
            <a:custGeom>
              <a:avLst/>
              <a:gdLst/>
              <a:ahLst/>
              <a:cxnLst/>
              <a:rect l="l" t="t" r="r" b="b"/>
              <a:pathLst>
                <a:path w="2994659" h="1405254">
                  <a:moveTo>
                    <a:pt x="0" y="0"/>
                  </a:moveTo>
                  <a:lnTo>
                    <a:pt x="2529204" y="0"/>
                  </a:lnTo>
                  <a:lnTo>
                    <a:pt x="2994659" y="702563"/>
                  </a:lnTo>
                  <a:lnTo>
                    <a:pt x="2529204" y="1405127"/>
                  </a:lnTo>
                  <a:lnTo>
                    <a:pt x="0" y="1405127"/>
                  </a:lnTo>
                  <a:lnTo>
                    <a:pt x="465454" y="7025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1905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5" name="object 12">
              <a:extLst>
                <a:ext uri="{FF2B5EF4-FFF2-40B4-BE49-F238E27FC236}">
                  <a16:creationId xmlns:a16="http://schemas.microsoft.com/office/drawing/2014/main" id="{665ADA01-4ED1-4788-B325-13E2B8AE9FEC}"/>
                </a:ext>
              </a:extLst>
            </p:cNvPr>
            <p:cNvSpPr txBox="1"/>
            <p:nvPr/>
          </p:nvSpPr>
          <p:spPr>
            <a:xfrm>
              <a:off x="8900160" y="2689826"/>
              <a:ext cx="1798319" cy="613487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143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95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800" b="1" i="0" u="none" strike="noStrike" kern="1200" cap="none" spc="-15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Reakreditace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  <a:p>
              <a:pPr marL="1270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800" b="1" i="0" u="none" strike="noStrike" kern="1200" cap="none" spc="-5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DSP</a:t>
              </a:r>
              <a:r>
                <a:rPr kumimoji="0" sz="1800" b="1" i="0" u="none" strike="noStrike" kern="1200" cap="none" spc="-5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 </a:t>
              </a:r>
              <a:r>
                <a:rPr kumimoji="0" sz="1800" b="1" i="0" u="none" strike="noStrike" kern="1200" cap="none" spc="-5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Calibri"/>
                </a:rPr>
                <a:t>2028/2029</a:t>
              </a: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/>
              </a:endParaRPr>
            </a:p>
          </p:txBody>
        </p:sp>
        <p:sp>
          <p:nvSpPr>
            <p:cNvPr id="77" name="object 14">
              <a:extLst>
                <a:ext uri="{FF2B5EF4-FFF2-40B4-BE49-F238E27FC236}">
                  <a16:creationId xmlns:a16="http://schemas.microsoft.com/office/drawing/2014/main" id="{87A20CAD-8576-4597-8A7C-33A6DA1DB147}"/>
                </a:ext>
              </a:extLst>
            </p:cNvPr>
            <p:cNvSpPr/>
            <p:nvPr/>
          </p:nvSpPr>
          <p:spPr>
            <a:xfrm>
              <a:off x="8084122" y="2384852"/>
              <a:ext cx="545715" cy="1405255"/>
            </a:xfrm>
            <a:custGeom>
              <a:avLst/>
              <a:gdLst/>
              <a:ahLst/>
              <a:cxnLst/>
              <a:rect l="l" t="t" r="r" b="b"/>
              <a:pathLst>
                <a:path w="628015" h="1405254">
                  <a:moveTo>
                    <a:pt x="0" y="0"/>
                  </a:moveTo>
                  <a:lnTo>
                    <a:pt x="191897" y="0"/>
                  </a:lnTo>
                  <a:lnTo>
                    <a:pt x="627888" y="702563"/>
                  </a:lnTo>
                  <a:lnTo>
                    <a:pt x="191897" y="1405127"/>
                  </a:lnTo>
                  <a:lnTo>
                    <a:pt x="0" y="1405127"/>
                  </a:lnTo>
                  <a:lnTo>
                    <a:pt x="435991" y="70256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 w="19050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8" name="object 15">
              <a:extLst>
                <a:ext uri="{FF2B5EF4-FFF2-40B4-BE49-F238E27FC236}">
                  <a16:creationId xmlns:a16="http://schemas.microsoft.com/office/drawing/2014/main" id="{737706C6-6D21-4873-9F9D-90B4181ADAD1}"/>
                </a:ext>
              </a:extLst>
            </p:cNvPr>
            <p:cNvSpPr/>
            <p:nvPr/>
          </p:nvSpPr>
          <p:spPr>
            <a:xfrm>
              <a:off x="7485126" y="2386458"/>
              <a:ext cx="628015" cy="1405255"/>
            </a:xfrm>
            <a:custGeom>
              <a:avLst/>
              <a:gdLst/>
              <a:ahLst/>
              <a:cxnLst/>
              <a:rect l="l" t="t" r="r" b="b"/>
              <a:pathLst>
                <a:path w="628015" h="1405254">
                  <a:moveTo>
                    <a:pt x="191897" y="0"/>
                  </a:moveTo>
                  <a:lnTo>
                    <a:pt x="0" y="0"/>
                  </a:lnTo>
                  <a:lnTo>
                    <a:pt x="435991" y="702564"/>
                  </a:lnTo>
                  <a:lnTo>
                    <a:pt x="0" y="1405128"/>
                  </a:lnTo>
                  <a:lnTo>
                    <a:pt x="191897" y="1405128"/>
                  </a:lnTo>
                  <a:lnTo>
                    <a:pt x="627888" y="702564"/>
                  </a:lnTo>
                  <a:lnTo>
                    <a:pt x="19189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9" name="object 16">
              <a:extLst>
                <a:ext uri="{FF2B5EF4-FFF2-40B4-BE49-F238E27FC236}">
                  <a16:creationId xmlns:a16="http://schemas.microsoft.com/office/drawing/2014/main" id="{F3DCD599-F143-494E-8BB4-71C334EBED8F}"/>
                </a:ext>
              </a:extLst>
            </p:cNvPr>
            <p:cNvSpPr/>
            <p:nvPr/>
          </p:nvSpPr>
          <p:spPr>
            <a:xfrm>
              <a:off x="7485126" y="2386458"/>
              <a:ext cx="628015" cy="1405255"/>
            </a:xfrm>
            <a:custGeom>
              <a:avLst/>
              <a:gdLst/>
              <a:ahLst/>
              <a:cxnLst/>
              <a:rect l="l" t="t" r="r" b="b"/>
              <a:pathLst>
                <a:path w="628015" h="1405254">
                  <a:moveTo>
                    <a:pt x="0" y="0"/>
                  </a:moveTo>
                  <a:lnTo>
                    <a:pt x="191897" y="0"/>
                  </a:lnTo>
                  <a:lnTo>
                    <a:pt x="627888" y="702564"/>
                  </a:lnTo>
                  <a:lnTo>
                    <a:pt x="191897" y="1405128"/>
                  </a:lnTo>
                  <a:lnTo>
                    <a:pt x="0" y="1405128"/>
                  </a:lnTo>
                  <a:lnTo>
                    <a:pt x="435991" y="702564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0" name="object 17">
              <a:extLst>
                <a:ext uri="{FF2B5EF4-FFF2-40B4-BE49-F238E27FC236}">
                  <a16:creationId xmlns:a16="http://schemas.microsoft.com/office/drawing/2014/main" id="{7AE629F3-8241-4A2A-B508-18ED6B9F78C6}"/>
                </a:ext>
              </a:extLst>
            </p:cNvPr>
            <p:cNvSpPr/>
            <p:nvPr/>
          </p:nvSpPr>
          <p:spPr>
            <a:xfrm>
              <a:off x="7204709" y="2386458"/>
              <a:ext cx="628015" cy="1405255"/>
            </a:xfrm>
            <a:custGeom>
              <a:avLst/>
              <a:gdLst/>
              <a:ahLst/>
              <a:cxnLst/>
              <a:rect l="l" t="t" r="r" b="b"/>
              <a:pathLst>
                <a:path w="628015" h="1405254">
                  <a:moveTo>
                    <a:pt x="191897" y="0"/>
                  </a:moveTo>
                  <a:lnTo>
                    <a:pt x="0" y="0"/>
                  </a:lnTo>
                  <a:lnTo>
                    <a:pt x="435991" y="702564"/>
                  </a:lnTo>
                  <a:lnTo>
                    <a:pt x="0" y="1405128"/>
                  </a:lnTo>
                  <a:lnTo>
                    <a:pt x="191897" y="1405128"/>
                  </a:lnTo>
                  <a:lnTo>
                    <a:pt x="627888" y="702564"/>
                  </a:lnTo>
                  <a:lnTo>
                    <a:pt x="191897" y="0"/>
                  </a:lnTo>
                  <a:close/>
                </a:path>
              </a:pathLst>
            </a:custGeom>
            <a:solidFill>
              <a:schemeClr val="accent5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1" name="object 18">
              <a:extLst>
                <a:ext uri="{FF2B5EF4-FFF2-40B4-BE49-F238E27FC236}">
                  <a16:creationId xmlns:a16="http://schemas.microsoft.com/office/drawing/2014/main" id="{A8F83383-5942-4F3A-9ED1-6F9179814FAE}"/>
                </a:ext>
              </a:extLst>
            </p:cNvPr>
            <p:cNvSpPr/>
            <p:nvPr/>
          </p:nvSpPr>
          <p:spPr>
            <a:xfrm>
              <a:off x="7204709" y="2386458"/>
              <a:ext cx="628015" cy="1405255"/>
            </a:xfrm>
            <a:custGeom>
              <a:avLst/>
              <a:gdLst/>
              <a:ahLst/>
              <a:cxnLst/>
              <a:rect l="l" t="t" r="r" b="b"/>
              <a:pathLst>
                <a:path w="628015" h="1405254">
                  <a:moveTo>
                    <a:pt x="0" y="0"/>
                  </a:moveTo>
                  <a:lnTo>
                    <a:pt x="191897" y="0"/>
                  </a:lnTo>
                  <a:lnTo>
                    <a:pt x="627888" y="702564"/>
                  </a:lnTo>
                  <a:lnTo>
                    <a:pt x="191897" y="1405128"/>
                  </a:lnTo>
                  <a:lnTo>
                    <a:pt x="0" y="1405128"/>
                  </a:lnTo>
                  <a:lnTo>
                    <a:pt x="435991" y="702564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2" name="object 19">
              <a:extLst>
                <a:ext uri="{FF2B5EF4-FFF2-40B4-BE49-F238E27FC236}">
                  <a16:creationId xmlns:a16="http://schemas.microsoft.com/office/drawing/2014/main" id="{81A91213-826C-4534-A40C-7367987EE657}"/>
                </a:ext>
              </a:extLst>
            </p:cNvPr>
            <p:cNvSpPr/>
            <p:nvPr/>
          </p:nvSpPr>
          <p:spPr>
            <a:xfrm>
              <a:off x="7770114" y="2395601"/>
              <a:ext cx="628015" cy="1405255"/>
            </a:xfrm>
            <a:custGeom>
              <a:avLst/>
              <a:gdLst/>
              <a:ahLst/>
              <a:cxnLst/>
              <a:rect l="l" t="t" r="r" b="b"/>
              <a:pathLst>
                <a:path w="628015" h="1405254">
                  <a:moveTo>
                    <a:pt x="191896" y="0"/>
                  </a:moveTo>
                  <a:lnTo>
                    <a:pt x="0" y="0"/>
                  </a:lnTo>
                  <a:lnTo>
                    <a:pt x="435990" y="702563"/>
                  </a:lnTo>
                  <a:lnTo>
                    <a:pt x="0" y="1405127"/>
                  </a:lnTo>
                  <a:lnTo>
                    <a:pt x="191896" y="1405127"/>
                  </a:lnTo>
                  <a:lnTo>
                    <a:pt x="627887" y="702563"/>
                  </a:lnTo>
                  <a:lnTo>
                    <a:pt x="19189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3" name="object 20">
              <a:extLst>
                <a:ext uri="{FF2B5EF4-FFF2-40B4-BE49-F238E27FC236}">
                  <a16:creationId xmlns:a16="http://schemas.microsoft.com/office/drawing/2014/main" id="{0A1D7CDA-B52D-4A99-BC22-8F773B401E2A}"/>
                </a:ext>
              </a:extLst>
            </p:cNvPr>
            <p:cNvSpPr/>
            <p:nvPr/>
          </p:nvSpPr>
          <p:spPr>
            <a:xfrm>
              <a:off x="7770114" y="2395601"/>
              <a:ext cx="628015" cy="1405255"/>
            </a:xfrm>
            <a:custGeom>
              <a:avLst/>
              <a:gdLst/>
              <a:ahLst/>
              <a:cxnLst/>
              <a:rect l="l" t="t" r="r" b="b"/>
              <a:pathLst>
                <a:path w="628015" h="1405254">
                  <a:moveTo>
                    <a:pt x="0" y="0"/>
                  </a:moveTo>
                  <a:lnTo>
                    <a:pt x="191896" y="0"/>
                  </a:lnTo>
                  <a:lnTo>
                    <a:pt x="627887" y="702563"/>
                  </a:lnTo>
                  <a:lnTo>
                    <a:pt x="191896" y="1405127"/>
                  </a:lnTo>
                  <a:lnTo>
                    <a:pt x="0" y="1405127"/>
                  </a:lnTo>
                  <a:lnTo>
                    <a:pt x="435990" y="702563"/>
                  </a:lnTo>
                  <a:lnTo>
                    <a:pt x="0" y="0"/>
                  </a:lnTo>
                  <a:close/>
                </a:path>
              </a:pathLst>
            </a:custGeom>
            <a:ln w="19050"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5" name="TextBox 84">
            <a:extLst>
              <a:ext uri="{FF2B5EF4-FFF2-40B4-BE49-F238E27FC236}">
                <a16:creationId xmlns:a16="http://schemas.microsoft.com/office/drawing/2014/main" id="{9C706934-1E04-4ACE-87D8-8D0081FAB45C}"/>
              </a:ext>
            </a:extLst>
          </p:cNvPr>
          <p:cNvSpPr txBox="1"/>
          <p:nvPr/>
        </p:nvSpPr>
        <p:spPr>
          <a:xfrm>
            <a:off x="207693" y="120477"/>
            <a:ext cx="66759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355600" algn="l"/>
              </a:tabLst>
              <a:defRPr/>
            </a:pPr>
            <a:r>
              <a:rPr kumimoji="0" lang="cs-CZ" sz="32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Restrukturalizace</a:t>
            </a:r>
            <a:r>
              <a:rPr kumimoji="0" lang="cs-CZ" sz="3200" b="1" i="0" u="none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cs-CZ" sz="3200" b="1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DS od 1. 9. 2025 </a:t>
            </a:r>
          </a:p>
        </p:txBody>
      </p: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17F93671-BC4E-40E7-97DD-85AA44CC8578}"/>
              </a:ext>
            </a:extLst>
          </p:cNvPr>
          <p:cNvCxnSpPr/>
          <p:nvPr/>
        </p:nvCxnSpPr>
        <p:spPr>
          <a:xfrm flipV="1">
            <a:off x="779907" y="5050051"/>
            <a:ext cx="2779269" cy="1676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10D7C5B6-5607-4F9B-B25B-D2AEB49AF510}"/>
              </a:ext>
            </a:extLst>
          </p:cNvPr>
          <p:cNvCxnSpPr/>
          <p:nvPr/>
        </p:nvCxnSpPr>
        <p:spPr>
          <a:xfrm flipV="1">
            <a:off x="3581847" y="5040377"/>
            <a:ext cx="2779269" cy="1676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FEFD902B-4FD3-40A1-AA42-0C9EAF765A1F}"/>
              </a:ext>
            </a:extLst>
          </p:cNvPr>
          <p:cNvCxnSpPr/>
          <p:nvPr/>
        </p:nvCxnSpPr>
        <p:spPr>
          <a:xfrm flipV="1">
            <a:off x="6358541" y="5028630"/>
            <a:ext cx="2779269" cy="16765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21260757-0297-466D-B09A-4858DACBA520}"/>
              </a:ext>
            </a:extLst>
          </p:cNvPr>
          <p:cNvCxnSpPr>
            <a:cxnSpLocks/>
          </p:cNvCxnSpPr>
          <p:nvPr/>
        </p:nvCxnSpPr>
        <p:spPr>
          <a:xfrm>
            <a:off x="9137810" y="5031693"/>
            <a:ext cx="2728054" cy="1835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object 50">
            <a:extLst>
              <a:ext uri="{FF2B5EF4-FFF2-40B4-BE49-F238E27FC236}">
                <a16:creationId xmlns:a16="http://schemas.microsoft.com/office/drawing/2014/main" id="{B4042A74-B0F1-4834-9E46-4EF2436FC786}"/>
              </a:ext>
            </a:extLst>
          </p:cNvPr>
          <p:cNvSpPr txBox="1"/>
          <p:nvPr/>
        </p:nvSpPr>
        <p:spPr>
          <a:xfrm>
            <a:off x="1694242" y="6195369"/>
            <a:ext cx="383654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Odborné předměty (Kv1 + 3 dle výběru)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05AB75F1-4417-4E2A-9633-C4FC7E69FC54}"/>
              </a:ext>
            </a:extLst>
          </p:cNvPr>
          <p:cNvCxnSpPr/>
          <p:nvPr/>
        </p:nvCxnSpPr>
        <p:spPr>
          <a:xfrm flipH="1">
            <a:off x="3027426" y="3402739"/>
            <a:ext cx="2448941" cy="67433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4" name="Přímá spojnice se šipkou 83">
            <a:extLst>
              <a:ext uri="{FF2B5EF4-FFF2-40B4-BE49-F238E27FC236}">
                <a16:creationId xmlns:a16="http://schemas.microsoft.com/office/drawing/2014/main" id="{352A7F16-7C73-4776-B26B-F4134039F46C}"/>
              </a:ext>
            </a:extLst>
          </p:cNvPr>
          <p:cNvCxnSpPr>
            <a:cxnSpLocks/>
          </p:cNvCxnSpPr>
          <p:nvPr/>
        </p:nvCxnSpPr>
        <p:spPr>
          <a:xfrm flipH="1">
            <a:off x="3581847" y="3414486"/>
            <a:ext cx="1894520" cy="184585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2" name="Přímá spojnice se šipkou 91">
            <a:extLst>
              <a:ext uri="{FF2B5EF4-FFF2-40B4-BE49-F238E27FC236}">
                <a16:creationId xmlns:a16="http://schemas.microsoft.com/office/drawing/2014/main" id="{89E9FE8F-C322-4759-BB63-F337680DE98E}"/>
              </a:ext>
            </a:extLst>
          </p:cNvPr>
          <p:cNvCxnSpPr>
            <a:cxnSpLocks/>
          </p:cNvCxnSpPr>
          <p:nvPr/>
        </p:nvCxnSpPr>
        <p:spPr>
          <a:xfrm>
            <a:off x="5480939" y="3414486"/>
            <a:ext cx="989014" cy="29335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3" name="Přímá spojnice se šipkou 92">
            <a:extLst>
              <a:ext uri="{FF2B5EF4-FFF2-40B4-BE49-F238E27FC236}">
                <a16:creationId xmlns:a16="http://schemas.microsoft.com/office/drawing/2014/main" id="{91425942-D99F-45E3-A7D8-31DDC4B003A3}"/>
              </a:ext>
            </a:extLst>
          </p:cNvPr>
          <p:cNvCxnSpPr>
            <a:cxnSpLocks/>
          </p:cNvCxnSpPr>
          <p:nvPr/>
        </p:nvCxnSpPr>
        <p:spPr>
          <a:xfrm>
            <a:off x="5497543" y="3402739"/>
            <a:ext cx="828581" cy="187420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13719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Box 84">
            <a:extLst>
              <a:ext uri="{FF2B5EF4-FFF2-40B4-BE49-F238E27FC236}">
                <a16:creationId xmlns:a16="http://schemas.microsoft.com/office/drawing/2014/main" id="{9C706934-1E04-4ACE-87D8-8D0081FAB45C}"/>
              </a:ext>
            </a:extLst>
          </p:cNvPr>
          <p:cNvSpPr txBox="1"/>
          <p:nvPr/>
        </p:nvSpPr>
        <p:spPr>
          <a:xfrm>
            <a:off x="207692" y="120477"/>
            <a:ext cx="380007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>
                <a:tab pos="355600" algn="l"/>
              </a:tabLst>
              <a:defRPr/>
            </a:pPr>
            <a:r>
              <a:rPr kumimoji="0" lang="cs-CZ" sz="3000" b="1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Postup DSP studiem pro studenty, kteří nastoupili 1. 9. 2025</a:t>
            </a:r>
            <a:endParaRPr kumimoji="0" lang="cs-CZ" sz="3000" b="1" i="0" u="none" strike="noStrike" kern="1200" cap="none" spc="-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92" name="TextovéPole 91">
            <a:extLst>
              <a:ext uri="{FF2B5EF4-FFF2-40B4-BE49-F238E27FC236}">
                <a16:creationId xmlns:a16="http://schemas.microsoft.com/office/drawing/2014/main" id="{C719F5CF-A733-4326-A864-EC6B21FA9BC3}"/>
              </a:ext>
            </a:extLst>
          </p:cNvPr>
          <p:cNvSpPr txBox="1"/>
          <p:nvPr/>
        </p:nvSpPr>
        <p:spPr>
          <a:xfrm>
            <a:off x="206240" y="5814193"/>
            <a:ext cx="322401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https://phd.vscht.cz/home/pro-doktorandy/doktorske-studium/studijni-povinnosti</a:t>
            </a:r>
            <a:r>
              <a:rPr lang="cs-CZ" dirty="0"/>
              <a:t> 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05A431FE-F766-45E4-A07C-932E45DEB7F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7"/>
          <a:stretch/>
        </p:blipFill>
        <p:spPr>
          <a:xfrm>
            <a:off x="4151783" y="-212"/>
            <a:ext cx="7968765" cy="6858212"/>
          </a:xfrm>
          <a:prstGeom prst="rect">
            <a:avLst/>
          </a:prstGeom>
        </p:spPr>
      </p:pic>
      <p:sp>
        <p:nvSpPr>
          <p:cNvPr id="7" name="object 64">
            <a:extLst>
              <a:ext uri="{FF2B5EF4-FFF2-40B4-BE49-F238E27FC236}">
                <a16:creationId xmlns:a16="http://schemas.microsoft.com/office/drawing/2014/main" id="{8BDE3305-C297-4DF7-93D7-0607DB872FA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2585179"/>
            <a:ext cx="4223792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5920">
              <a:lnSpc>
                <a:spcPct val="100000"/>
              </a:lnSpc>
              <a:spcBef>
                <a:spcPts val="100"/>
              </a:spcBef>
            </a:pPr>
            <a:r>
              <a:rPr lang="cs-CZ" spc="-10" dirty="0"/>
              <a:t>H</a:t>
            </a:r>
            <a:r>
              <a:rPr spc="-5" dirty="0" err="1"/>
              <a:t>armonogram</a:t>
            </a:r>
            <a:r>
              <a:rPr spc="-5" dirty="0"/>
              <a:t> </a:t>
            </a:r>
            <a:r>
              <a:rPr lang="cs-CZ" spc="-5" dirty="0"/>
              <a:t>– </a:t>
            </a:r>
            <a:r>
              <a:rPr lang="cs-CZ" spc="-5" dirty="0">
                <a:solidFill>
                  <a:srgbClr val="FF0000"/>
                </a:solidFill>
              </a:rPr>
              <a:t>kontrolní body v první 2 letech DS</a:t>
            </a:r>
            <a:r>
              <a:rPr lang="cs-CZ" spc="-15" dirty="0">
                <a:solidFill>
                  <a:srgbClr val="FF0000"/>
                </a:solidFill>
              </a:rPr>
              <a:t>P</a:t>
            </a:r>
            <a:r>
              <a:rPr spc="-15" dirty="0">
                <a:solidFill>
                  <a:srgbClr val="FF0000"/>
                </a:solidFill>
              </a:rPr>
              <a:t> </a:t>
            </a:r>
            <a:r>
              <a:rPr spc="-10" dirty="0" err="1">
                <a:solidFill>
                  <a:srgbClr val="FF0000"/>
                </a:solidFill>
              </a:rPr>
              <a:t>studia</a:t>
            </a:r>
            <a:r>
              <a:rPr spc="-10" dirty="0">
                <a:solidFill>
                  <a:srgbClr val="FF0000"/>
                </a:solidFill>
              </a:rPr>
              <a:t> </a:t>
            </a:r>
            <a:r>
              <a:rPr lang="cs-CZ" spc="-10" dirty="0">
                <a:solidFill>
                  <a:srgbClr val="FF0000"/>
                </a:solidFill>
              </a:rPr>
              <a:t>v rámci</a:t>
            </a:r>
            <a:r>
              <a:rPr spc="-10" dirty="0">
                <a:solidFill>
                  <a:srgbClr val="FF0000"/>
                </a:solidFill>
              </a:rPr>
              <a:t> </a:t>
            </a:r>
            <a:r>
              <a:rPr spc="-5" dirty="0" err="1">
                <a:solidFill>
                  <a:srgbClr val="FF0000"/>
                </a:solidFill>
              </a:rPr>
              <a:t>přechod</a:t>
            </a:r>
            <a:r>
              <a:rPr lang="cs-CZ" spc="-5" dirty="0">
                <a:solidFill>
                  <a:srgbClr val="FF0000"/>
                </a:solidFill>
              </a:rPr>
              <a:t>ov</a:t>
            </a:r>
            <a:r>
              <a:rPr spc="-5" dirty="0">
                <a:solidFill>
                  <a:srgbClr val="FF0000"/>
                </a:solidFill>
              </a:rPr>
              <a:t>é</a:t>
            </a:r>
            <a:r>
              <a:rPr lang="cs-CZ" spc="-5" dirty="0">
                <a:solidFill>
                  <a:srgbClr val="FF0000"/>
                </a:solidFill>
              </a:rPr>
              <a:t>ho</a:t>
            </a:r>
            <a:r>
              <a:rPr spc="-75" dirty="0">
                <a:solidFill>
                  <a:srgbClr val="FF0000"/>
                </a:solidFill>
              </a:rPr>
              <a:t> </a:t>
            </a:r>
            <a:r>
              <a:rPr dirty="0" err="1">
                <a:solidFill>
                  <a:srgbClr val="FF0000"/>
                </a:solidFill>
              </a:rPr>
              <a:t>období</a:t>
            </a:r>
            <a:r>
              <a:rPr lang="cs-CZ" dirty="0">
                <a:solidFill>
                  <a:srgbClr val="FF0000"/>
                </a:solidFill>
              </a:rPr>
              <a:t> (2 kolokvia, výroční hodnocení v SIS/e-doktorand)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FE95FF76-2898-4726-9BAE-7E791E22F7AE}"/>
              </a:ext>
            </a:extLst>
          </p:cNvPr>
          <p:cNvSpPr/>
          <p:nvPr/>
        </p:nvSpPr>
        <p:spPr>
          <a:xfrm>
            <a:off x="5951984" y="0"/>
            <a:ext cx="1008112" cy="8367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>
            <a:extLst>
              <a:ext uri="{FF2B5EF4-FFF2-40B4-BE49-F238E27FC236}">
                <a16:creationId xmlns:a16="http://schemas.microsoft.com/office/drawing/2014/main" id="{604F6E39-FDA5-4982-B948-A8E9611CA0D6}"/>
              </a:ext>
            </a:extLst>
          </p:cNvPr>
          <p:cNvSpPr/>
          <p:nvPr/>
        </p:nvSpPr>
        <p:spPr>
          <a:xfrm>
            <a:off x="5951984" y="2308877"/>
            <a:ext cx="1008112" cy="7600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13950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B94D4F6-3D98-47D3-ACD1-6AE399D9D60A}"/>
              </a:ext>
            </a:extLst>
          </p:cNvPr>
          <p:cNvSpPr txBox="1"/>
          <p:nvPr/>
        </p:nvSpPr>
        <p:spPr>
          <a:xfrm>
            <a:off x="8155344" y="3884060"/>
            <a:ext cx="3870849" cy="28623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Výstup Kv1: doporučení komise:  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Zelená: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pokračovat, doporučení tří předmětových oblastí pro kolokvium Kv2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Oranžová: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nasměrování/modifikace ISP, popř. změna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tématu,doporučení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tří oblastí zájmu pro kolokvium K2,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možnost snížení stipendia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Červená: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nepokračovat,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odnětí stipendia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A37600-6FE4-41CB-A177-6A00A1207A39}"/>
              </a:ext>
            </a:extLst>
          </p:cNvPr>
          <p:cNvSpPr txBox="1"/>
          <p:nvPr/>
        </p:nvSpPr>
        <p:spPr>
          <a:xfrm>
            <a:off x="473391" y="182284"/>
            <a:ext cx="105961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Návrh podoby Kolokvia 1</a:t>
            </a: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FD1E448D-FF18-4A39-8859-CDEAC9E88743}"/>
              </a:ext>
            </a:extLst>
          </p:cNvPr>
          <p:cNvSpPr txBox="1"/>
          <p:nvPr/>
        </p:nvSpPr>
        <p:spPr>
          <a:xfrm>
            <a:off x="473391" y="923606"/>
            <a:ext cx="11563278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Náplň Kolokvia 1 (Kv1):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Prezentace (10 min) studenta shrnující hlavní body disertace tj. rešerše, metodika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15-20 minut diskuse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8BCA43C6-1179-446E-B649-84FB7B28572F}"/>
              </a:ext>
            </a:extLst>
          </p:cNvPr>
          <p:cNvSpPr txBox="1"/>
          <p:nvPr/>
        </p:nvSpPr>
        <p:spPr>
          <a:xfrm>
            <a:off x="515108" y="3837893"/>
            <a:ext cx="1461474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termín: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únor prvního semestru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2667E2F-BF9D-44BE-865E-BC5F854F2380}"/>
              </a:ext>
            </a:extLst>
          </p:cNvPr>
          <p:cNvSpPr txBox="1"/>
          <p:nvPr/>
        </p:nvSpPr>
        <p:spPr>
          <a:xfrm>
            <a:off x="473391" y="1927020"/>
            <a:ext cx="11552802" cy="175432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smysl Kv1: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 pohledu studenta: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sumarizace 5-ti měsíční přípravy na řešené téma dizertace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 pohledu komise Kv1: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Aptos"/>
                <a:cs typeface="+mn-cs"/>
              </a:rPr>
              <a:t>ověření měkkých a tvrdých dovednosti - v případě zjištění nedostatků bude upravena volba předmětů/kurzů v individuálním studijním plánu (ISP), vymezení </a:t>
            </a:r>
            <a:r>
              <a:rPr kumimoji="0" lang="cs-CZ" sz="1800" b="1" i="0" u="none" strike="noStrike" kern="1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Aptos"/>
                <a:cs typeface="+mn-cs"/>
              </a:rPr>
              <a:t>užších oblastí ze tří předmětů pro Kv2</a:t>
            </a:r>
            <a:endParaRPr kumimoji="0" lang="cs-CZ" sz="1800" b="1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Aptos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Aptos"/>
                <a:cs typeface="Times New Roman" panose="02020603050405020304" pitchFamily="18" charset="0"/>
              </a:rPr>
              <a:t>poskytnutí zpětné vazby doktorandovi a školiteli, doporučení konzultací, změna metodiky… 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5B0A4BAB-846C-4676-A163-39303FD79A41}"/>
              </a:ext>
            </a:extLst>
          </p:cNvPr>
          <p:cNvSpPr txBox="1"/>
          <p:nvPr/>
        </p:nvSpPr>
        <p:spPr>
          <a:xfrm>
            <a:off x="2062270" y="3837893"/>
            <a:ext cx="2194484" cy="258532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Komise Kv1: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školitel,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školitel specialista, konzultant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člen/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ové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bez osobní vazby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ostatní PhD studenti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otevřené jednání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A393F69D-B15F-4684-BFF7-BFE9C0C448BC}"/>
              </a:ext>
            </a:extLst>
          </p:cNvPr>
          <p:cNvSpPr txBox="1"/>
          <p:nvPr/>
        </p:nvSpPr>
        <p:spPr>
          <a:xfrm>
            <a:off x="4382710" y="3884060"/>
            <a:ext cx="3646677" cy="175432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Povinnost PhD studenta v rámci Kv1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Prezentace 1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10 minut shrnující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hlavní body disertace: rešerše, motivace, metodika, cíle 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Vědecká debata na téma disertace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14882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B94D4F6-3D98-47D3-ACD1-6AE399D9D60A}"/>
              </a:ext>
            </a:extLst>
          </p:cNvPr>
          <p:cNvSpPr txBox="1"/>
          <p:nvPr/>
        </p:nvSpPr>
        <p:spPr>
          <a:xfrm>
            <a:off x="8857999" y="3947977"/>
            <a:ext cx="2846666" cy="25853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Výstup Kv2: doporučení komise:  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70AD47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Zelená: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pokračovat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Oranžová: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nesplnění doporučení z Kv1,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možnost snížení stipendia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Červená: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nepokračovat,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odnětí stipendia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A37600-6FE4-41CB-A177-6A00A1207A39}"/>
              </a:ext>
            </a:extLst>
          </p:cNvPr>
          <p:cNvSpPr txBox="1"/>
          <p:nvPr/>
        </p:nvSpPr>
        <p:spPr>
          <a:xfrm>
            <a:off x="310037" y="6548"/>
            <a:ext cx="105961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Návrh podoby Kolokvia 2</a:t>
            </a:r>
            <a:endParaRPr kumimoji="0" lang="cs-CZ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FD1E448D-FF18-4A39-8859-CDEAC9E88743}"/>
              </a:ext>
            </a:extLst>
          </p:cNvPr>
          <p:cNvSpPr txBox="1"/>
          <p:nvPr/>
        </p:nvSpPr>
        <p:spPr>
          <a:xfrm>
            <a:off x="384597" y="542605"/>
            <a:ext cx="11320067" cy="14773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Náplň Kolokvia 2 (Kv2):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Prezentace studenta (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angl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?)(10 min) shrnující hlavní body postupu disertace tj. rešerše, metodika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15-20 minut diskuse, v rámci níž se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ověří znalosti ze 3 předmětů doporučených při Kv1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(do konce stávajících akreditací by se jednalo o úžeji určené oblasti ze 3 předmětů podle ISP), doporučení pro pokračování a dokončení disertace.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8BCA43C6-1179-446E-B649-84FB7B28572F}"/>
              </a:ext>
            </a:extLst>
          </p:cNvPr>
          <p:cNvSpPr txBox="1"/>
          <p:nvPr/>
        </p:nvSpPr>
        <p:spPr>
          <a:xfrm>
            <a:off x="384597" y="3947977"/>
            <a:ext cx="1741400" cy="272709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termín: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Květen druhého ročníku, náhradní termín srpen druhého ročníku (ideálně stihnout před nástupem do třetího ročníku)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02667E2F-BF9D-44BE-865E-BC5F854F2380}"/>
              </a:ext>
            </a:extLst>
          </p:cNvPr>
          <p:cNvSpPr txBox="1"/>
          <p:nvPr/>
        </p:nvSpPr>
        <p:spPr>
          <a:xfrm>
            <a:off x="384597" y="2059193"/>
            <a:ext cx="11320067" cy="18380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smysl Kv2: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pohledu studenta: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sumarizace 2 let práce na dizertační práci, shrnutí dosavadních výsledků + plán na další dva roky, včetně plánu zahraniční stáže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 pohledu komise K2: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ohodnocení studenta z hlediska postupu zadané výzkumné práce, z hlediska sebevzdělávání jak odborného, tak i v jiných dovednostech, hodnotit také přístup školitele a jeho spolupráci se studentem, během diskuse ověření znalostí z předmětových oblastí doporučených při K1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5B0A4BAB-846C-4676-A163-39303FD79A41}"/>
              </a:ext>
            </a:extLst>
          </p:cNvPr>
          <p:cNvSpPr txBox="1"/>
          <p:nvPr/>
        </p:nvSpPr>
        <p:spPr>
          <a:xfrm>
            <a:off x="2196382" y="3947977"/>
            <a:ext cx="2665254" cy="274645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Složení komise Kv2: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školitel, školitel 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specialista,konzultant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člen(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ové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OR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členové, kteří budou ověřovat znalosti ze tří oblastí daných při Kv1 a týkající se dizertace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otevřené jednání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A393F69D-B15F-4684-BFF7-BFE9C0C448BC}"/>
              </a:ext>
            </a:extLst>
          </p:cNvPr>
          <p:cNvSpPr txBox="1"/>
          <p:nvPr/>
        </p:nvSpPr>
        <p:spPr>
          <a:xfrm>
            <a:off x="4932021" y="3936457"/>
            <a:ext cx="3855592" cy="282968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Povinnost PhD studenta v rámci Kv2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Prezentace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10 minut (</a:t>
            </a:r>
            <a:r>
              <a:rPr kumimoji="0" lang="cs-CZ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angl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?), shrne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dosavadní postup vědecké části dizertační práce, plán a harmonogram zbývajících dvou let, včetně plánu stáže, vize dokončení a obhajoby varianta 4, 4+1/2, 4+1</a:t>
            </a:r>
          </a:p>
          <a:p>
            <a:pPr marL="285750" marR="0" lvl="0" indent="-28575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Rozšíření debata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 tří oblastí týkající se dizertace</a:t>
            </a:r>
          </a:p>
        </p:txBody>
      </p:sp>
    </p:spTree>
    <p:extLst>
      <p:ext uri="{BB962C8B-B14F-4D97-AF65-F5344CB8AC3E}">
        <p14:creationId xmlns:p14="http://schemas.microsoft.com/office/powerpoint/2010/main" val="2167588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Zástupný symbol pro obsah 3">
            <a:extLst>
              <a:ext uri="{FF2B5EF4-FFF2-40B4-BE49-F238E27FC236}">
                <a16:creationId xmlns:a16="http://schemas.microsoft.com/office/drawing/2014/main" id="{5A56D810-4F33-4B86-9E83-C286668F8C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55440" y="0"/>
            <a:ext cx="10188900" cy="3168650"/>
          </a:xfrm>
        </p:spPr>
      </p:pic>
      <p:sp>
        <p:nvSpPr>
          <p:cNvPr id="4100" name="TextovéPole 4">
            <a:extLst>
              <a:ext uri="{FF2B5EF4-FFF2-40B4-BE49-F238E27FC236}">
                <a16:creationId xmlns:a16="http://schemas.microsoft.com/office/drawing/2014/main" id="{2F960101-6570-47F3-95DF-A3022E6DC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5680" y="3068960"/>
            <a:ext cx="539429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cs-CZ" sz="2400"/>
              <a:t>Potřebné formuláře/dokumenty – rady aj.</a:t>
            </a:r>
            <a:endParaRPr lang="en-US" altLang="cs-CZ" sz="2400"/>
          </a:p>
        </p:txBody>
      </p:sp>
      <p:sp>
        <p:nvSpPr>
          <p:cNvPr id="4101" name="TextovéPole 5">
            <a:extLst>
              <a:ext uri="{FF2B5EF4-FFF2-40B4-BE49-F238E27FC236}">
                <a16:creationId xmlns:a16="http://schemas.microsoft.com/office/drawing/2014/main" id="{F3FDCB02-CB30-48DC-933A-8E427BB438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5680" y="3866116"/>
            <a:ext cx="8712968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cs-CZ" altLang="cs-CZ" sz="2400" b="1" dirty="0"/>
              <a:t>Náš/Váš tým:</a:t>
            </a:r>
          </a:p>
          <a:p>
            <a:endParaRPr lang="cs-CZ" altLang="cs-CZ" sz="2400" dirty="0"/>
          </a:p>
          <a:p>
            <a:r>
              <a:rPr lang="cs-CZ" altLang="cs-CZ" sz="2400" dirty="0"/>
              <a:t>Děkan FPBT:                </a:t>
            </a:r>
            <a:r>
              <a:rPr lang="cs-CZ" altLang="cs-CZ" sz="2400" b="1" dirty="0"/>
              <a:t>doc. Ing. Aleš Rajchl, Ph.D.</a:t>
            </a:r>
          </a:p>
          <a:p>
            <a:r>
              <a:rPr lang="cs-CZ" altLang="cs-CZ" sz="2400" dirty="0"/>
              <a:t>Proděkan pro </a:t>
            </a:r>
            <a:r>
              <a:rPr lang="cs-CZ" altLang="cs-CZ" sz="2400" dirty="0" err="1"/>
              <a:t>VaV</a:t>
            </a:r>
            <a:r>
              <a:rPr lang="cs-CZ" altLang="cs-CZ" sz="2400" dirty="0"/>
              <a:t>:     </a:t>
            </a:r>
            <a:r>
              <a:rPr lang="cs-CZ" altLang="cs-CZ" sz="2400" b="1" dirty="0"/>
              <a:t>doc. Ing. Jan Kyselka, Ph.D.</a:t>
            </a:r>
          </a:p>
          <a:p>
            <a:r>
              <a:rPr lang="cs-CZ" altLang="cs-CZ" sz="2400" dirty="0"/>
              <a:t>Tajemnice fakulty:     </a:t>
            </a:r>
            <a:r>
              <a:rPr lang="cs-CZ" altLang="cs-CZ" sz="2400" b="1" dirty="0"/>
              <a:t>Mgr. Blanka </a:t>
            </a:r>
            <a:r>
              <a:rPr lang="cs-CZ" altLang="cs-CZ" sz="2400" b="1" dirty="0" err="1"/>
              <a:t>Morchová</a:t>
            </a:r>
            <a:endParaRPr lang="cs-CZ" altLang="cs-CZ" sz="2400" b="1" dirty="0"/>
          </a:p>
          <a:p>
            <a:r>
              <a:rPr lang="cs-CZ" altLang="cs-CZ" sz="2400" dirty="0"/>
              <a:t>Doktorské studium:   </a:t>
            </a:r>
            <a:r>
              <a:rPr lang="cs-CZ" altLang="cs-CZ" sz="2400" b="1" dirty="0"/>
              <a:t>Mgr. Jana Havlová</a:t>
            </a:r>
          </a:p>
          <a:p>
            <a:endParaRPr lang="en-US" altLang="cs-CZ" sz="2400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08CEE521-9591-4955-89F1-41DC98C1525F}"/>
              </a:ext>
            </a:extLst>
          </p:cNvPr>
          <p:cNvSpPr txBox="1"/>
          <p:nvPr/>
        </p:nvSpPr>
        <p:spPr>
          <a:xfrm>
            <a:off x="167680" y="617444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https://fpbt.vscht.cz/fakulta/dekanat</a:t>
            </a:r>
            <a:endParaRPr lang="cs-CZ" dirty="0"/>
          </a:p>
          <a:p>
            <a:r>
              <a:rPr lang="cs-CZ" dirty="0">
                <a:hlinkClick r:id="rId4"/>
              </a:rPr>
              <a:t>https://fpbt.vscht.cz/studium/doktorske-studium</a:t>
            </a:r>
            <a:r>
              <a:rPr lang="cs-CZ" dirty="0"/>
              <a:t>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EF97FBB6-119B-469F-843E-6231BA529A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6280" y="1497029"/>
            <a:ext cx="3312368" cy="220603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1">
            <a:extLst>
              <a:ext uri="{FF2B5EF4-FFF2-40B4-BE49-F238E27FC236}">
                <a16:creationId xmlns:a16="http://schemas.microsoft.com/office/drawing/2014/main" id="{6F2559DB-4B9F-41FB-A3D6-A13968C427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694" y="97771"/>
            <a:ext cx="416261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cs-CZ" altLang="en-US" sz="4000" b="1" dirty="0">
                <a:cs typeface="Arial" panose="020B0604020202020204" pitchFamily="34" charset="0"/>
              </a:rPr>
              <a:t>Výroční hodnocení</a:t>
            </a:r>
            <a:endParaRPr lang="en-US" altLang="en-US" sz="4000" b="1" dirty="0">
              <a:cs typeface="Arial" panose="020B0604020202020204" pitchFamily="34" charset="0"/>
            </a:endParaRPr>
          </a:p>
        </p:txBody>
      </p:sp>
      <p:sp>
        <p:nvSpPr>
          <p:cNvPr id="5" name="TextovéPole 2">
            <a:extLst>
              <a:ext uri="{FF2B5EF4-FFF2-40B4-BE49-F238E27FC236}">
                <a16:creationId xmlns:a16="http://schemas.microsoft.com/office/drawing/2014/main" id="{3383F8D7-C07E-4D19-931E-14B4E9E29E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163" y="908720"/>
            <a:ext cx="7286029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cs typeface="Arial" panose="020B0604020202020204" pitchFamily="34" charset="0"/>
              </a:rPr>
              <a:t>Na </a:t>
            </a:r>
            <a:r>
              <a:rPr lang="en-US" altLang="en-US" sz="2400" dirty="0" err="1">
                <a:cs typeface="Arial" panose="020B0604020202020204" pitchFamily="34" charset="0"/>
              </a:rPr>
              <a:t>konci</a:t>
            </a:r>
            <a:r>
              <a:rPr lang="en-US" altLang="en-US" sz="2400" dirty="0"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cs typeface="Arial" panose="020B0604020202020204" pitchFamily="34" charset="0"/>
              </a:rPr>
              <a:t>každého</a:t>
            </a:r>
            <a:r>
              <a:rPr lang="en-US" altLang="en-US" sz="2400" dirty="0"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cs typeface="Arial" panose="020B0604020202020204" pitchFamily="34" charset="0"/>
              </a:rPr>
              <a:t>ročníku</a:t>
            </a:r>
            <a:r>
              <a:rPr lang="en-US" altLang="en-US" sz="2400" dirty="0"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cs typeface="Arial" panose="020B0604020202020204" pitchFamily="34" charset="0"/>
              </a:rPr>
              <a:t>studia</a:t>
            </a:r>
            <a:r>
              <a:rPr lang="en-US" altLang="en-US" sz="2400" dirty="0">
                <a:cs typeface="Arial" panose="020B0604020202020204" pitchFamily="34" charset="0"/>
              </a:rPr>
              <a:t> je student DSP </a:t>
            </a:r>
            <a:r>
              <a:rPr lang="en-US" altLang="en-US" sz="2400" dirty="0" err="1">
                <a:cs typeface="Arial" panose="020B0604020202020204" pitchFamily="34" charset="0"/>
              </a:rPr>
              <a:t>ve</a:t>
            </a:r>
            <a:r>
              <a:rPr lang="en-US" altLang="en-US" sz="2400" dirty="0"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cs typeface="Arial" panose="020B0604020202020204" pitchFamily="34" charset="0"/>
              </a:rPr>
              <a:t>stanoveném</a:t>
            </a:r>
            <a:r>
              <a:rPr lang="en-US" altLang="en-US" sz="2400" dirty="0"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cs typeface="Arial" panose="020B0604020202020204" pitchFamily="34" charset="0"/>
              </a:rPr>
              <a:t>termínu</a:t>
            </a:r>
            <a:r>
              <a:rPr lang="en-US" altLang="en-US" sz="2400" dirty="0"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cs typeface="Arial" panose="020B0604020202020204" pitchFamily="34" charset="0"/>
              </a:rPr>
              <a:t>povinen</a:t>
            </a:r>
            <a:r>
              <a:rPr lang="en-US" altLang="en-US" sz="2400" dirty="0"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cs typeface="Arial" panose="020B0604020202020204" pitchFamily="34" charset="0"/>
              </a:rPr>
              <a:t>předložit</a:t>
            </a:r>
            <a:r>
              <a:rPr lang="en-US" altLang="en-US" sz="2400" dirty="0"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cs typeface="Arial" panose="020B0604020202020204" pitchFamily="34" charset="0"/>
              </a:rPr>
              <a:t>školiteli</a:t>
            </a:r>
            <a:r>
              <a:rPr lang="en-US" altLang="en-US" sz="2400" dirty="0"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cs typeface="Arial" panose="020B0604020202020204" pitchFamily="34" charset="0"/>
              </a:rPr>
              <a:t>prostřednictvím</a:t>
            </a:r>
            <a:r>
              <a:rPr lang="en-US" altLang="en-US" sz="2400" dirty="0">
                <a:cs typeface="Arial" panose="020B0604020202020204" pitchFamily="34" charset="0"/>
              </a:rPr>
              <a:t> </a:t>
            </a:r>
            <a:r>
              <a:rPr lang="cs-CZ" altLang="en-US" sz="2400" dirty="0">
                <a:cs typeface="Arial" panose="020B0604020202020204" pitchFamily="34" charset="0"/>
                <a:hlinkClick r:id="rId2"/>
              </a:rPr>
              <a:t>SIS/</a:t>
            </a:r>
            <a:r>
              <a:rPr lang="en-US" altLang="en-US" sz="2400" dirty="0">
                <a:cs typeface="Arial" panose="020B0604020202020204" pitchFamily="34" charset="0"/>
                <a:hlinkClick r:id="rId2"/>
              </a:rPr>
              <a:t>e-</a:t>
            </a:r>
            <a:r>
              <a:rPr lang="en-US" altLang="en-US" sz="2400" dirty="0" err="1">
                <a:cs typeface="Arial" panose="020B0604020202020204" pitchFamily="34" charset="0"/>
                <a:hlinkClick r:id="rId2"/>
              </a:rPr>
              <a:t>doktorand</a:t>
            </a:r>
            <a:r>
              <a:rPr lang="en-US" altLang="en-US" sz="2400" dirty="0"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cs typeface="Arial" panose="020B0604020202020204" pitchFamily="34" charset="0"/>
              </a:rPr>
              <a:t>výroční</a:t>
            </a:r>
            <a:r>
              <a:rPr lang="en-US" altLang="en-US" sz="2400" dirty="0"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cs typeface="Arial" panose="020B0604020202020204" pitchFamily="34" charset="0"/>
              </a:rPr>
              <a:t>zprávu</a:t>
            </a:r>
            <a:r>
              <a:rPr lang="cs-CZ" altLang="en-US" sz="2400" dirty="0">
                <a:cs typeface="Arial" panose="020B0604020202020204" pitchFamily="34" charset="0"/>
              </a:rPr>
              <a:t>.</a:t>
            </a:r>
          </a:p>
          <a:p>
            <a:pPr eaLnBrk="1" hangingPunct="1"/>
            <a:endParaRPr lang="cs-CZ" altLang="en-US" sz="2400" b="1" dirty="0"/>
          </a:p>
          <a:p>
            <a:pPr eaLnBrk="1" hangingPunct="1"/>
            <a:endParaRPr lang="en-US" altLang="en-US" sz="2800" dirty="0"/>
          </a:p>
        </p:txBody>
      </p:sp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82E5ACCF-8DDC-41B7-A892-5A281F741B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2029226"/>
              </p:ext>
            </p:extLst>
          </p:nvPr>
        </p:nvGraphicFramePr>
        <p:xfrm>
          <a:off x="611188" y="2708275"/>
          <a:ext cx="7129462" cy="1784350"/>
        </p:xfrm>
        <a:graphic>
          <a:graphicData uri="http://schemas.openxmlformats.org/drawingml/2006/table">
            <a:tbl>
              <a:tblPr/>
              <a:tblGrid>
                <a:gridCol w="4097943">
                  <a:extLst>
                    <a:ext uri="{9D8B030D-6E8A-4147-A177-3AD203B41FA5}">
                      <a16:colId xmlns:a16="http://schemas.microsoft.com/office/drawing/2014/main" val="1319710990"/>
                    </a:ext>
                  </a:extLst>
                </a:gridCol>
                <a:gridCol w="3031519">
                  <a:extLst>
                    <a:ext uri="{9D8B030D-6E8A-4147-A177-3AD203B41FA5}">
                      <a16:colId xmlns:a16="http://schemas.microsoft.com/office/drawing/2014/main" val="2130210922"/>
                    </a:ext>
                  </a:extLst>
                </a:gridCol>
              </a:tblGrid>
              <a:tr h="732041">
                <a:tc>
                  <a:txBody>
                    <a:bodyPr/>
                    <a:lstStyle/>
                    <a:p>
                      <a:r>
                        <a:rPr lang="en-US" sz="2100" dirty="0" err="1">
                          <a:latin typeface="+mn-lt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US" sz="2100" dirty="0">
                          <a:latin typeface="+mn-lt"/>
                          <a:cs typeface="Arial" panose="020B0604020202020204" pitchFamily="34" charset="0"/>
                        </a:rPr>
                        <a:t>) </a:t>
                      </a:r>
                      <a:r>
                        <a:rPr lang="en-US" sz="2100" dirty="0" err="1">
                          <a:latin typeface="+mn-lt"/>
                          <a:cs typeface="Arial" panose="020B0604020202020204" pitchFamily="34" charset="0"/>
                        </a:rPr>
                        <a:t>Konec</a:t>
                      </a:r>
                      <a:r>
                        <a:rPr lang="en-US" sz="2100" dirty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latin typeface="+mn-lt"/>
                          <a:cs typeface="Arial" panose="020B0604020202020204" pitchFamily="34" charset="0"/>
                        </a:rPr>
                        <a:t>vyplňování</a:t>
                      </a:r>
                      <a:r>
                        <a:rPr lang="en-US" sz="2100" dirty="0">
                          <a:latin typeface="+mn-lt"/>
                          <a:cs typeface="Arial" panose="020B0604020202020204" pitchFamily="34" charset="0"/>
                        </a:rPr>
                        <a:t> a </a:t>
                      </a:r>
                      <a:r>
                        <a:rPr lang="en-US" sz="2100" dirty="0" err="1">
                          <a:latin typeface="+mn-lt"/>
                          <a:cs typeface="Arial" panose="020B0604020202020204" pitchFamily="34" charset="0"/>
                        </a:rPr>
                        <a:t>odevzdání</a:t>
                      </a:r>
                      <a:r>
                        <a:rPr lang="en-US" sz="2100" dirty="0">
                          <a:latin typeface="+mn-lt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US" sz="2100" dirty="0" err="1">
                          <a:latin typeface="+mn-lt"/>
                          <a:cs typeface="Arial" panose="020B0604020202020204" pitchFamily="34" charset="0"/>
                        </a:rPr>
                        <a:t>nastupující</a:t>
                      </a:r>
                      <a:r>
                        <a:rPr lang="en-US" sz="2100" dirty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latin typeface="+mn-lt"/>
                          <a:cs typeface="Arial" panose="020B0604020202020204" pitchFamily="34" charset="0"/>
                        </a:rPr>
                        <a:t>doktorandi</a:t>
                      </a:r>
                      <a:endParaRPr lang="en-US" sz="21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49" marR="91449" marT="45753" marB="4575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2100" dirty="0">
                          <a:latin typeface="+mn-lt"/>
                          <a:cs typeface="Arial" panose="020B0604020202020204" pitchFamily="34" charset="0"/>
                        </a:rPr>
                        <a:t>do 30 dnů od zápisu do studia</a:t>
                      </a:r>
                    </a:p>
                  </a:txBody>
                  <a:tcPr marL="91449" marR="91449" marT="45753" marB="4575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8973244"/>
                  </a:ext>
                </a:extLst>
              </a:tr>
              <a:tr h="1052309">
                <a:tc>
                  <a:txBody>
                    <a:bodyPr/>
                    <a:lstStyle/>
                    <a:p>
                      <a:r>
                        <a:rPr lang="en-US" sz="2100" dirty="0">
                          <a:latin typeface="+mn-lt"/>
                          <a:cs typeface="Arial" panose="020B0604020202020204" pitchFamily="34" charset="0"/>
                        </a:rPr>
                        <a:t>ii) </a:t>
                      </a:r>
                      <a:r>
                        <a:rPr lang="en-US" sz="2100" dirty="0" err="1">
                          <a:latin typeface="+mn-lt"/>
                          <a:cs typeface="Arial" panose="020B0604020202020204" pitchFamily="34" charset="0"/>
                        </a:rPr>
                        <a:t>Konec</a:t>
                      </a:r>
                      <a:r>
                        <a:rPr lang="en-US" sz="2100" dirty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latin typeface="+mn-lt"/>
                          <a:cs typeface="Arial" panose="020B0604020202020204" pitchFamily="34" charset="0"/>
                        </a:rPr>
                        <a:t>vyplňování</a:t>
                      </a:r>
                      <a:r>
                        <a:rPr lang="en-US" sz="2100" dirty="0">
                          <a:latin typeface="+mn-lt"/>
                          <a:cs typeface="Arial" panose="020B0604020202020204" pitchFamily="34" charset="0"/>
                        </a:rPr>
                        <a:t> a </a:t>
                      </a:r>
                      <a:r>
                        <a:rPr lang="en-US" sz="2100" dirty="0" err="1">
                          <a:latin typeface="+mn-lt"/>
                          <a:cs typeface="Arial" panose="020B0604020202020204" pitchFamily="34" charset="0"/>
                        </a:rPr>
                        <a:t>odevzdání</a:t>
                      </a:r>
                      <a:r>
                        <a:rPr lang="en-US" sz="2100" dirty="0">
                          <a:latin typeface="+mn-lt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US" sz="2100" dirty="0" err="1">
                          <a:latin typeface="+mn-lt"/>
                          <a:cs typeface="Arial" panose="020B0604020202020204" pitchFamily="34" charset="0"/>
                        </a:rPr>
                        <a:t>ostatní</a:t>
                      </a:r>
                      <a:r>
                        <a:rPr lang="en-US" sz="2100" dirty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latin typeface="+mn-lt"/>
                          <a:cs typeface="Arial" panose="020B0604020202020204" pitchFamily="34" charset="0"/>
                        </a:rPr>
                        <a:t>doktorandi</a:t>
                      </a:r>
                      <a:endParaRPr lang="en-US" sz="21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49" marR="91449" marT="45753" marB="4575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100" dirty="0" err="1">
                          <a:latin typeface="+mn-lt"/>
                          <a:cs typeface="Arial" panose="020B0604020202020204" pitchFamily="34" charset="0"/>
                        </a:rPr>
                        <a:t>nejpozději</a:t>
                      </a:r>
                      <a:r>
                        <a:rPr lang="en-US" sz="2100" dirty="0">
                          <a:latin typeface="+mn-lt"/>
                          <a:cs typeface="Arial" panose="020B0604020202020204" pitchFamily="34" charset="0"/>
                        </a:rPr>
                        <a:t> 30 </a:t>
                      </a:r>
                      <a:r>
                        <a:rPr lang="en-US" sz="2100" dirty="0" err="1">
                          <a:latin typeface="+mn-lt"/>
                          <a:cs typeface="Arial" panose="020B0604020202020204" pitchFamily="34" charset="0"/>
                        </a:rPr>
                        <a:t>dnů</a:t>
                      </a:r>
                      <a:r>
                        <a:rPr lang="en-US" sz="2100" dirty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latin typeface="+mn-lt"/>
                          <a:cs typeface="Arial" panose="020B0604020202020204" pitchFamily="34" charset="0"/>
                        </a:rPr>
                        <a:t>před</a:t>
                      </a:r>
                      <a:r>
                        <a:rPr lang="en-US" sz="2100" dirty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latin typeface="+mn-lt"/>
                          <a:cs typeface="Arial" panose="020B0604020202020204" pitchFamily="34" charset="0"/>
                        </a:rPr>
                        <a:t>koncem</a:t>
                      </a:r>
                      <a:r>
                        <a:rPr lang="en-US" sz="2100" dirty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latin typeface="+mn-lt"/>
                          <a:cs typeface="Arial" panose="020B0604020202020204" pitchFamily="34" charset="0"/>
                        </a:rPr>
                        <a:t>aktuálního</a:t>
                      </a:r>
                      <a:r>
                        <a:rPr lang="en-US" sz="2100" dirty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latin typeface="+mn-lt"/>
                          <a:cs typeface="Arial" panose="020B0604020202020204" pitchFamily="34" charset="0"/>
                        </a:rPr>
                        <a:t>ročníku</a:t>
                      </a:r>
                      <a:r>
                        <a:rPr lang="en-US" sz="2100" dirty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100" dirty="0" err="1">
                          <a:latin typeface="+mn-lt"/>
                          <a:cs typeface="Arial" panose="020B0604020202020204" pitchFamily="34" charset="0"/>
                        </a:rPr>
                        <a:t>studia</a:t>
                      </a:r>
                      <a:endParaRPr lang="en-US" sz="21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91449" marR="91449" marT="45753" marB="45753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2417493"/>
                  </a:ext>
                </a:extLst>
              </a:tr>
            </a:tbl>
          </a:graphicData>
        </a:graphic>
      </p:graphicFrame>
      <p:sp>
        <p:nvSpPr>
          <p:cNvPr id="7" name="TextovéPole 4">
            <a:extLst>
              <a:ext uri="{FF2B5EF4-FFF2-40B4-BE49-F238E27FC236}">
                <a16:creationId xmlns:a16="http://schemas.microsoft.com/office/drawing/2014/main" id="{9EF4A855-5734-4A72-8A59-465585CBD4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163" y="4911837"/>
            <a:ext cx="835342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cs-CZ" altLang="en-US" sz="2800" dirty="0">
                <a:cs typeface="Arial" panose="020B0604020202020204" pitchFamily="34" charset="0"/>
              </a:rPr>
              <a:t>Výroční zpráva se vkládá pomocí SIS/e-doktorand</a:t>
            </a:r>
          </a:p>
          <a:p>
            <a:pPr eaLnBrk="1" hangingPunct="1"/>
            <a:endParaRPr lang="cs-CZ" altLang="en-US" sz="2800" dirty="0">
              <a:cs typeface="Arial" panose="020B0604020202020204" pitchFamily="34" charset="0"/>
            </a:endParaRPr>
          </a:p>
          <a:p>
            <a:pPr eaLnBrk="1" hangingPunct="1"/>
            <a:r>
              <a:rPr lang="cs-CZ" altLang="en-US" sz="2800" dirty="0">
                <a:cs typeface="Arial" panose="020B0604020202020204" pitchFamily="34" charset="0"/>
              </a:rPr>
              <a:t>Vykazovat pravdivě, pečlivě a včas!</a:t>
            </a:r>
            <a:endParaRPr lang="en-US" altLang="en-US" sz="2800" dirty="0">
              <a:cs typeface="Arial" panose="020B0604020202020204" pitchFamily="34" charset="0"/>
            </a:endParaRP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D6063E28-2773-42D0-9015-FF51316AEFB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5847"/>
          <a:stretch/>
        </p:blipFill>
        <p:spPr>
          <a:xfrm>
            <a:off x="7968208" y="1124744"/>
            <a:ext cx="4045179" cy="4890992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C4D6A339-A87A-417F-B9CA-A17205BECF61}"/>
              </a:ext>
            </a:extLst>
          </p:cNvPr>
          <p:cNvSpPr/>
          <p:nvPr/>
        </p:nvSpPr>
        <p:spPr>
          <a:xfrm>
            <a:off x="9252000" y="5040000"/>
            <a:ext cx="360000" cy="10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52698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0F9CA31-CD25-4DAD-8457-88E88F6D5C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440" y="0"/>
            <a:ext cx="9928232" cy="6813376"/>
          </a:xfrm>
          <a:prstGeom prst="rect">
            <a:avLst/>
          </a:prstGeom>
        </p:spPr>
      </p:pic>
      <p:sp>
        <p:nvSpPr>
          <p:cNvPr id="8" name="TextovéPole 1">
            <a:extLst>
              <a:ext uri="{FF2B5EF4-FFF2-40B4-BE49-F238E27FC236}">
                <a16:creationId xmlns:a16="http://schemas.microsoft.com/office/drawing/2014/main" id="{79C901E8-1956-4496-B169-942A3ABB43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5720" y="3367"/>
            <a:ext cx="792088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cs-CZ" altLang="en-US" sz="4000" b="1" dirty="0">
                <a:solidFill>
                  <a:srgbClr val="FF0000"/>
                </a:solidFill>
                <a:cs typeface="Arial" panose="020B0604020202020204" pitchFamily="34" charset="0"/>
              </a:rPr>
              <a:t>VH – ukázka ze SIS</a:t>
            </a:r>
            <a:endParaRPr lang="en-US" altLang="en-US" sz="4000" b="1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92397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8AB309FE-1E9F-4D92-98DC-9A103C49DF75}"/>
              </a:ext>
            </a:extLst>
          </p:cNvPr>
          <p:cNvSpPr txBox="1"/>
          <p:nvPr/>
        </p:nvSpPr>
        <p:spPr>
          <a:xfrm>
            <a:off x="191344" y="6453251"/>
            <a:ext cx="10513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https://phd.vscht.cz/home/pro-doktorandy/doktorske-studium/e-doktorand/bodove-hodnoceni</a:t>
            </a:r>
            <a:r>
              <a:rPr lang="cs-CZ" dirty="0"/>
              <a:t> 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1B701B94-6714-4904-8251-3DA46FC8F7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031" y="35417"/>
            <a:ext cx="9675938" cy="642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9059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>
            <a:extLst>
              <a:ext uri="{FF2B5EF4-FFF2-40B4-BE49-F238E27FC236}">
                <a16:creationId xmlns:a16="http://schemas.microsoft.com/office/drawing/2014/main" id="{9F9EC776-CA30-4F2D-A3EE-8C7EAACBACB8}"/>
              </a:ext>
            </a:extLst>
          </p:cNvPr>
          <p:cNvSpPr txBox="1"/>
          <p:nvPr/>
        </p:nvSpPr>
        <p:spPr>
          <a:xfrm>
            <a:off x="263352" y="6165304"/>
            <a:ext cx="1188132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600" dirty="0">
                <a:hlinkClick r:id="rId2"/>
              </a:rPr>
              <a:t>https://phd.vscht.cz/home/pro-doktorandy/doktorske-studium/pedagogika</a:t>
            </a:r>
            <a:endParaRPr lang="cs-CZ" sz="1600" dirty="0"/>
          </a:p>
          <a:p>
            <a:r>
              <a:rPr lang="cs-CZ" sz="1600" dirty="0">
                <a:hlinkClick r:id="rId3"/>
              </a:rPr>
              <a:t>https://phd.vscht.cz/files/uzel/108727/0001~~c4z3i7c0M4y3jDcyMDKN98svyk1UCChKLMtMyUlUKCjKV3AJVigzAgA.pdf?redirected</a:t>
            </a:r>
            <a:r>
              <a:rPr lang="cs-CZ" sz="1600" dirty="0"/>
              <a:t> 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8A06EB5-2CCF-450A-B43C-BE466E37CD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69" y="161135"/>
            <a:ext cx="10510461" cy="598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08524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ovéPole 1">
            <a:extLst>
              <a:ext uri="{FF2B5EF4-FFF2-40B4-BE49-F238E27FC236}">
                <a16:creationId xmlns:a16="http://schemas.microsoft.com/office/drawing/2014/main" id="{DCA87307-BE89-45BA-AC4B-EFC4AB3BCF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6264" y="549276"/>
            <a:ext cx="8821737" cy="564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fontAlgn="auto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cs-CZ" altLang="en-US" sz="3300" b="1" dirty="0">
                <a:latin typeface="+mn-lt"/>
                <a:cs typeface="Arial" panose="020B0604020202020204" pitchFamily="34" charset="0"/>
              </a:rPr>
              <a:t>Finanční prostředky vyplácené do 1. 9. 2025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endParaRPr lang="cs-CZ" altLang="en-US" sz="2400" b="1" dirty="0">
              <a:solidFill>
                <a:srgbClr val="CC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cs-CZ" altLang="en-US" sz="2100" b="1" dirty="0">
                <a:latin typeface="+mn-lt"/>
                <a:cs typeface="Arial" panose="020B0604020202020204" pitchFamily="34" charset="0"/>
              </a:rPr>
              <a:t>stipendia + z externích projektů (granty) + ceny a ocenění 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endParaRPr lang="cs-CZ" altLang="en-US" sz="2100" dirty="0">
              <a:latin typeface="+mn-lt"/>
              <a:cs typeface="Arial" panose="020B0604020202020204" pitchFamily="34" charset="0"/>
            </a:endParaRP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cs-CZ" altLang="en-US" sz="2100" b="1" dirty="0">
                <a:latin typeface="+mn-lt"/>
                <a:cs typeface="Arial" panose="020B0604020202020204" pitchFamily="34" charset="0"/>
              </a:rPr>
              <a:t>stipendium nyní: měsíčně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cs-CZ" altLang="en-US" sz="2100" dirty="0">
                <a:latin typeface="+mn-lt"/>
                <a:cs typeface="Arial" panose="020B0604020202020204" pitchFamily="34" charset="0"/>
              </a:rPr>
              <a:t>základní - </a:t>
            </a:r>
            <a:r>
              <a:rPr lang="cs-CZ" altLang="en-US" sz="2100" b="1" dirty="0">
                <a:latin typeface="+mn-lt"/>
                <a:cs typeface="Arial" panose="020B0604020202020204" pitchFamily="34" charset="0"/>
              </a:rPr>
              <a:t>7 700 Kč (nutno plnit studijní plán)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cs-CZ" altLang="en-US" sz="2100" b="1" dirty="0">
                <a:latin typeface="+mn-lt"/>
                <a:cs typeface="Arial" panose="020B0604020202020204" pitchFamily="34" charset="0"/>
              </a:rPr>
              <a:t>Navýšení pro rok 2023: 2 900,- (účelové stipendium vázané na oborovou IGU)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endParaRPr lang="cs-CZ" altLang="en-US" sz="2100" dirty="0">
              <a:latin typeface="+mn-lt"/>
              <a:cs typeface="Arial" panose="020B0604020202020204" pitchFamily="34" charset="0"/>
            </a:endParaRP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cs-CZ" altLang="en-US" sz="2100" dirty="0">
                <a:latin typeface="+mn-lt"/>
                <a:cs typeface="Arial" panose="020B0604020202020204" pitchFamily="34" charset="0"/>
              </a:rPr>
              <a:t>pedagogické - </a:t>
            </a:r>
            <a:r>
              <a:rPr lang="cs-CZ" altLang="en-US" sz="2100" b="1" dirty="0">
                <a:latin typeface="+mn-lt"/>
                <a:cs typeface="Arial" panose="020B0604020202020204" pitchFamily="34" charset="0"/>
              </a:rPr>
              <a:t>3 500 Kč 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endParaRPr lang="cs-CZ" altLang="en-US" sz="2100" dirty="0">
              <a:latin typeface="+mn-lt"/>
              <a:cs typeface="Arial" panose="020B0604020202020204" pitchFamily="34" charset="0"/>
            </a:endParaRP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cs-CZ" altLang="en-US" sz="2100" dirty="0">
                <a:latin typeface="+mn-lt"/>
                <a:cs typeface="Arial" panose="020B0604020202020204" pitchFamily="34" charset="0"/>
              </a:rPr>
              <a:t>Další možnosti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cs-CZ" altLang="en-US" sz="2100" b="1" dirty="0">
                <a:latin typeface="+mn-lt"/>
                <a:cs typeface="Arial" panose="020B0604020202020204" pitchFamily="34" charset="0"/>
              </a:rPr>
              <a:t>projekty interní grantové agentury VŠCHT (IGA) </a:t>
            </a:r>
            <a:r>
              <a:rPr lang="cs-CZ" altLang="en-US" sz="2100" dirty="0">
                <a:latin typeface="+mn-lt"/>
                <a:cs typeface="Arial" panose="020B0604020202020204" pitchFamily="34" charset="0"/>
              </a:rPr>
              <a:t>– </a:t>
            </a:r>
            <a:r>
              <a:rPr lang="cs-CZ" altLang="en-US" sz="2100" b="1" dirty="0">
                <a:latin typeface="+mn-lt"/>
                <a:cs typeface="Arial" panose="020B0604020202020204" pitchFamily="34" charset="0"/>
              </a:rPr>
              <a:t>VIGA, PIGA, SIGA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endParaRPr lang="cs-CZ" altLang="en-US" sz="2100" b="1" dirty="0">
              <a:latin typeface="+mn-lt"/>
              <a:cs typeface="Arial" panose="020B0604020202020204" pitchFamily="34" charset="0"/>
            </a:endParaRP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cs-CZ" altLang="en-US" sz="2100" b="1" dirty="0">
                <a:latin typeface="+mn-lt"/>
                <a:cs typeface="Arial" panose="020B0604020202020204" pitchFamily="34" charset="0"/>
              </a:rPr>
              <a:t>VIGA</a:t>
            </a:r>
            <a:r>
              <a:rPr lang="cs-CZ" altLang="en-US" sz="2100" dirty="0">
                <a:latin typeface="+mn-lt"/>
                <a:cs typeface="Arial" panose="020B0604020202020204" pitchFamily="34" charset="0"/>
              </a:rPr>
              <a:t>	oborová 500 – 4 000 Kč (nástup 1. r. </a:t>
            </a:r>
            <a:r>
              <a:rPr lang="cs-CZ" altLang="en-US" sz="2100" b="1" dirty="0">
                <a:latin typeface="+mn-lt"/>
                <a:cs typeface="Arial" panose="020B0604020202020204" pitchFamily="34" charset="0"/>
              </a:rPr>
              <a:t>1 500 Kč</a:t>
            </a:r>
            <a:r>
              <a:rPr lang="cs-CZ" altLang="en-US" sz="2100" dirty="0">
                <a:latin typeface="+mn-lt"/>
                <a:cs typeface="Arial" panose="020B0604020202020204" pitchFamily="34" charset="0"/>
              </a:rPr>
              <a:t>) 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cs-CZ" altLang="en-US" sz="2100" dirty="0">
                <a:latin typeface="+mn-lt"/>
                <a:cs typeface="Arial" panose="020B0604020202020204" pitchFamily="34" charset="0"/>
              </a:rPr>
              <a:t>	badatelská až 3 300 Kč (úspěšnost cca 65-85 %)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r>
              <a:rPr lang="cs-CZ" altLang="en-US" sz="2100" dirty="0">
                <a:latin typeface="+mn-lt"/>
                <a:cs typeface="Arial" panose="020B0604020202020204" pitchFamily="34" charset="0"/>
              </a:rPr>
              <a:t>	Votočkovo stipendium 6 000 Kč</a:t>
            </a:r>
          </a:p>
          <a:p>
            <a:pPr eaLnBrk="1" fontAlgn="auto" hangingPunct="1">
              <a:spcBef>
                <a:spcPct val="0"/>
              </a:spcBef>
              <a:spcAft>
                <a:spcPts val="0"/>
              </a:spcAft>
              <a:buNone/>
              <a:defRPr/>
            </a:pPr>
            <a:endParaRPr lang="cs-CZ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D4334BE8-9231-482C-A6C2-4C1FE3598212}"/>
              </a:ext>
            </a:extLst>
          </p:cNvPr>
          <p:cNvSpPr txBox="1"/>
          <p:nvPr/>
        </p:nvSpPr>
        <p:spPr>
          <a:xfrm>
            <a:off x="2359347" y="104156"/>
            <a:ext cx="75648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Zajištění garantovaného příjmu doktorandů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7BA46DE-D10E-44C5-BC75-CEF0359EE761}"/>
              </a:ext>
            </a:extLst>
          </p:cNvPr>
          <p:cNvSpPr txBox="1"/>
          <p:nvPr/>
        </p:nvSpPr>
        <p:spPr>
          <a:xfrm>
            <a:off x="419641" y="707928"/>
            <a:ext cx="112385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Institucionální stipendium SI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Příspěvek „C“ MŠMT, odpovídá počtu slotů jak pro interní, tak pro externí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Interní SII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z financí školy (kombinace SVV, DKRVO)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Mzda (M) nebo stipendium (SIII) od školitele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1DF2FAC7-6253-4CD9-964D-5BD96C7CA0D0}"/>
              </a:ext>
            </a:extLst>
          </p:cNvPr>
          <p:cNvSpPr txBox="1"/>
          <p:nvPr/>
        </p:nvSpPr>
        <p:spPr>
          <a:xfrm>
            <a:off x="407263" y="5309665"/>
            <a:ext cx="925401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Student plně hrazen školitelem: 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nevešel se při PŘ do „slotů“ pro SI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Nastoupil mimo standardní PŘ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D7C5162B-4894-487D-81DF-D9519D9F552B}"/>
              </a:ext>
            </a:extLst>
          </p:cNvPr>
          <p:cNvSpPr txBox="1"/>
          <p:nvPr/>
        </p:nvSpPr>
        <p:spPr>
          <a:xfrm>
            <a:off x="485913" y="6494516"/>
            <a:ext cx="38230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Studenti v kombinované formě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4CB60BB-B1E1-4CCD-8801-BA005AAEA112}"/>
              </a:ext>
            </a:extLst>
          </p:cNvPr>
          <p:cNvSpPr txBox="1"/>
          <p:nvPr/>
        </p:nvSpPr>
        <p:spPr>
          <a:xfrm>
            <a:off x="485913" y="3497342"/>
            <a:ext cx="32500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Externí studenti ve „slotu“</a:t>
            </a: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410E138F-E987-4A1C-93EA-080869D51B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6" y="-12585"/>
            <a:ext cx="2161977" cy="571006"/>
          </a:xfrm>
          <a:prstGeom prst="rect">
            <a:avLst/>
          </a:prstGeom>
        </p:spPr>
      </p:pic>
      <p:sp>
        <p:nvSpPr>
          <p:cNvPr id="9" name="Obdélník 8">
            <a:extLst>
              <a:ext uri="{FF2B5EF4-FFF2-40B4-BE49-F238E27FC236}">
                <a16:creationId xmlns:a16="http://schemas.microsoft.com/office/drawing/2014/main" id="{5C466057-0603-4332-BE0A-642D5E84339E}"/>
              </a:ext>
            </a:extLst>
          </p:cNvPr>
          <p:cNvSpPr/>
          <p:nvPr/>
        </p:nvSpPr>
        <p:spPr>
          <a:xfrm rot="5400000">
            <a:off x="8467476" y="3133476"/>
            <a:ext cx="6858000" cy="59104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9AB045AE-FD28-432E-937B-0EB8F5C595EF}"/>
              </a:ext>
            </a:extLst>
          </p:cNvPr>
          <p:cNvSpPr/>
          <p:nvPr/>
        </p:nvSpPr>
        <p:spPr>
          <a:xfrm>
            <a:off x="1185578" y="1881752"/>
            <a:ext cx="1073109" cy="864555"/>
          </a:xfrm>
          <a:prstGeom prst="rect">
            <a:avLst/>
          </a:prstGeom>
          <a:solidFill>
            <a:srgbClr val="3E80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VŠCHTSI</a:t>
            </a:r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9E6EC811-C248-48C5-9F69-5559726DCA4C}"/>
              </a:ext>
            </a:extLst>
          </p:cNvPr>
          <p:cNvSpPr/>
          <p:nvPr/>
        </p:nvSpPr>
        <p:spPr>
          <a:xfrm>
            <a:off x="3023616" y="1881751"/>
            <a:ext cx="1073109" cy="864555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VŠCHT SII</a:t>
            </a:r>
          </a:p>
        </p:txBody>
      </p:sp>
      <p:sp>
        <p:nvSpPr>
          <p:cNvPr id="13" name="Obdélník 12">
            <a:extLst>
              <a:ext uri="{FF2B5EF4-FFF2-40B4-BE49-F238E27FC236}">
                <a16:creationId xmlns:a16="http://schemas.microsoft.com/office/drawing/2014/main" id="{34635B6C-2D43-4D5B-88CF-80F09D51F855}"/>
              </a:ext>
            </a:extLst>
          </p:cNvPr>
          <p:cNvSpPr/>
          <p:nvPr/>
        </p:nvSpPr>
        <p:spPr>
          <a:xfrm>
            <a:off x="6123542" y="1850013"/>
            <a:ext cx="1073109" cy="86455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školitelM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6097D66D-81DF-4065-AAD8-3CFF5EBAD459}"/>
              </a:ext>
            </a:extLst>
          </p:cNvPr>
          <p:cNvSpPr/>
          <p:nvPr/>
        </p:nvSpPr>
        <p:spPr>
          <a:xfrm>
            <a:off x="4995350" y="1851839"/>
            <a:ext cx="1073109" cy="864555"/>
          </a:xfrm>
          <a:prstGeom prst="rect">
            <a:avLst/>
          </a:prstGeom>
          <a:solidFill>
            <a:srgbClr val="5C9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školitel SIII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BAFCC424-085B-401A-BC0D-EA982148709A}"/>
              </a:ext>
            </a:extLst>
          </p:cNvPr>
          <p:cNvSpPr txBox="1"/>
          <p:nvPr/>
        </p:nvSpPr>
        <p:spPr>
          <a:xfrm>
            <a:off x="8057690" y="2784512"/>
            <a:ext cx="31814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26 880,- Kč (26 920,- Kč)</a:t>
            </a: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7B10CA8B-5F6B-4FF3-88E6-F04D3FF6D2D5}"/>
              </a:ext>
            </a:extLst>
          </p:cNvPr>
          <p:cNvSpPr txBox="1"/>
          <p:nvPr/>
        </p:nvSpPr>
        <p:spPr>
          <a:xfrm>
            <a:off x="2425573" y="1921314"/>
            <a:ext cx="413896" cy="7109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807F6072-36ED-4AB7-B1D9-77840C01D54A}"/>
              </a:ext>
            </a:extLst>
          </p:cNvPr>
          <p:cNvSpPr txBox="1"/>
          <p:nvPr/>
        </p:nvSpPr>
        <p:spPr>
          <a:xfrm>
            <a:off x="4180168" y="1958545"/>
            <a:ext cx="413896" cy="7109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5403B0F5-EFD0-4A45-B3FF-D8FFABC627DC}"/>
              </a:ext>
            </a:extLst>
          </p:cNvPr>
          <p:cNvSpPr txBox="1"/>
          <p:nvPr/>
        </p:nvSpPr>
        <p:spPr>
          <a:xfrm>
            <a:off x="1022813" y="2790566"/>
            <a:ext cx="15556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11 920,- Kč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590EA865-C6A7-4F94-9F3B-8E83F2592BED}"/>
              </a:ext>
            </a:extLst>
          </p:cNvPr>
          <p:cNvSpPr txBox="1"/>
          <p:nvPr/>
        </p:nvSpPr>
        <p:spPr>
          <a:xfrm>
            <a:off x="5395807" y="2796657"/>
            <a:ext cx="1400127" cy="507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7 600,- Kč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0C6D1973-C1BA-4481-87A0-0F0BAB30F0D1}"/>
              </a:ext>
            </a:extLst>
          </p:cNvPr>
          <p:cNvSpPr txBox="1"/>
          <p:nvPr/>
        </p:nvSpPr>
        <p:spPr>
          <a:xfrm>
            <a:off x="2986989" y="2743370"/>
            <a:ext cx="1400127" cy="507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7 400,- Kč</a:t>
            </a:r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94AB9561-B9F2-4327-A915-B3C13A881E69}"/>
              </a:ext>
            </a:extLst>
          </p:cNvPr>
          <p:cNvSpPr txBox="1"/>
          <p:nvPr/>
        </p:nvSpPr>
        <p:spPr>
          <a:xfrm>
            <a:off x="7337124" y="2017306"/>
            <a:ext cx="364202" cy="575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61ED13E6-53BD-4C03-BD4E-4986B4AE259D}"/>
              </a:ext>
            </a:extLst>
          </p:cNvPr>
          <p:cNvSpPr txBox="1"/>
          <p:nvPr/>
        </p:nvSpPr>
        <p:spPr>
          <a:xfrm>
            <a:off x="7771630" y="1802723"/>
            <a:ext cx="2509470" cy="9140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Garantovaný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příjem doktoranda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87791447-A2A8-462D-AEC3-6266747682CE}"/>
              </a:ext>
            </a:extLst>
          </p:cNvPr>
          <p:cNvSpPr txBox="1"/>
          <p:nvPr/>
        </p:nvSpPr>
        <p:spPr>
          <a:xfrm>
            <a:off x="8228957" y="4692089"/>
            <a:ext cx="15556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26 880,- Kč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3D99FCCA-45C5-4D24-8AE3-C4EA1E6C0A29}"/>
              </a:ext>
            </a:extLst>
          </p:cNvPr>
          <p:cNvSpPr txBox="1"/>
          <p:nvPr/>
        </p:nvSpPr>
        <p:spPr>
          <a:xfrm>
            <a:off x="7380902" y="4051278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7E282BE8-F839-45CF-968B-995F8AD23A75}"/>
              </a:ext>
            </a:extLst>
          </p:cNvPr>
          <p:cNvSpPr txBox="1"/>
          <p:nvPr/>
        </p:nvSpPr>
        <p:spPr>
          <a:xfrm>
            <a:off x="7701326" y="3865629"/>
            <a:ext cx="25094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Garantovaný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příjem doktoranda</a:t>
            </a:r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2DD812E3-7306-4643-864A-E08628563402}"/>
              </a:ext>
            </a:extLst>
          </p:cNvPr>
          <p:cNvSpPr txBox="1"/>
          <p:nvPr/>
        </p:nvSpPr>
        <p:spPr>
          <a:xfrm>
            <a:off x="2425402" y="3955364"/>
            <a:ext cx="413896" cy="7109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</a:t>
            </a:r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2D2C37C4-5843-4378-9FB2-D52BC07FBD2D}"/>
              </a:ext>
            </a:extLst>
          </p:cNvPr>
          <p:cNvSpPr txBox="1"/>
          <p:nvPr/>
        </p:nvSpPr>
        <p:spPr>
          <a:xfrm>
            <a:off x="1076731" y="4720787"/>
            <a:ext cx="15556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11 920,- Kč</a:t>
            </a:r>
          </a:p>
        </p:txBody>
      </p:sp>
      <p:sp>
        <p:nvSpPr>
          <p:cNvPr id="36" name="Obdélník 35">
            <a:extLst>
              <a:ext uri="{FF2B5EF4-FFF2-40B4-BE49-F238E27FC236}">
                <a16:creationId xmlns:a16="http://schemas.microsoft.com/office/drawing/2014/main" id="{DBCD3FA5-43FC-45C3-9F26-0FC3D9EC120E}"/>
              </a:ext>
            </a:extLst>
          </p:cNvPr>
          <p:cNvSpPr/>
          <p:nvPr/>
        </p:nvSpPr>
        <p:spPr>
          <a:xfrm>
            <a:off x="1264067" y="3878569"/>
            <a:ext cx="1073109" cy="864555"/>
          </a:xfrm>
          <a:prstGeom prst="rect">
            <a:avLst/>
          </a:prstGeom>
          <a:solidFill>
            <a:srgbClr val="3E80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VŠCHTSI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6DC20320-E34E-4D9C-89CB-8D3B6667D75D}"/>
              </a:ext>
            </a:extLst>
          </p:cNvPr>
          <p:cNvSpPr txBox="1"/>
          <p:nvPr/>
        </p:nvSpPr>
        <p:spPr>
          <a:xfrm>
            <a:off x="5443481" y="4720787"/>
            <a:ext cx="15556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14 960,- Kč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53E190F1-5211-4F51-AFB2-2174653054D5}"/>
              </a:ext>
            </a:extLst>
          </p:cNvPr>
          <p:cNvSpPr txBox="1"/>
          <p:nvPr/>
        </p:nvSpPr>
        <p:spPr>
          <a:xfrm>
            <a:off x="8381357" y="6225614"/>
            <a:ext cx="15556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26 880,- Kč</a:t>
            </a:r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0279BAB4-E1AC-4FA8-90AB-83D7F3DD7295}"/>
              </a:ext>
            </a:extLst>
          </p:cNvPr>
          <p:cNvSpPr txBox="1"/>
          <p:nvPr/>
        </p:nvSpPr>
        <p:spPr>
          <a:xfrm>
            <a:off x="7533302" y="5584803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D8D0D7B0-9D0B-4DA5-9F37-41C94239C4AF}"/>
              </a:ext>
            </a:extLst>
          </p:cNvPr>
          <p:cNvSpPr txBox="1"/>
          <p:nvPr/>
        </p:nvSpPr>
        <p:spPr>
          <a:xfrm>
            <a:off x="7871350" y="5400037"/>
            <a:ext cx="25094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Garantovaný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příjem doktoranda</a:t>
            </a:r>
          </a:p>
        </p:txBody>
      </p:sp>
      <p:sp>
        <p:nvSpPr>
          <p:cNvPr id="46" name="Obdélník 45">
            <a:extLst>
              <a:ext uri="{FF2B5EF4-FFF2-40B4-BE49-F238E27FC236}">
                <a16:creationId xmlns:a16="http://schemas.microsoft.com/office/drawing/2014/main" id="{1B727F5C-28FF-4982-A438-F5A983794C00}"/>
              </a:ext>
            </a:extLst>
          </p:cNvPr>
          <p:cNvSpPr/>
          <p:nvPr/>
        </p:nvSpPr>
        <p:spPr>
          <a:xfrm>
            <a:off x="6094019" y="3829798"/>
            <a:ext cx="1073109" cy="86455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školitelM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Obdélník 46">
            <a:extLst>
              <a:ext uri="{FF2B5EF4-FFF2-40B4-BE49-F238E27FC236}">
                <a16:creationId xmlns:a16="http://schemas.microsoft.com/office/drawing/2014/main" id="{CD05D185-DA5A-4955-829E-6389C7772AA1}"/>
              </a:ext>
            </a:extLst>
          </p:cNvPr>
          <p:cNvSpPr/>
          <p:nvPr/>
        </p:nvSpPr>
        <p:spPr>
          <a:xfrm>
            <a:off x="4965827" y="3831624"/>
            <a:ext cx="1073109" cy="864555"/>
          </a:xfrm>
          <a:prstGeom prst="rect">
            <a:avLst/>
          </a:prstGeom>
          <a:solidFill>
            <a:srgbClr val="5C9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školitel SIII</a:t>
            </a:r>
          </a:p>
        </p:txBody>
      </p:sp>
      <p:sp>
        <p:nvSpPr>
          <p:cNvPr id="48" name="Obdélník 47">
            <a:extLst>
              <a:ext uri="{FF2B5EF4-FFF2-40B4-BE49-F238E27FC236}">
                <a16:creationId xmlns:a16="http://schemas.microsoft.com/office/drawing/2014/main" id="{0BED0AF3-A602-4791-AA96-8AAB7D912EC9}"/>
              </a:ext>
            </a:extLst>
          </p:cNvPr>
          <p:cNvSpPr/>
          <p:nvPr/>
        </p:nvSpPr>
        <p:spPr>
          <a:xfrm>
            <a:off x="6128973" y="5380645"/>
            <a:ext cx="1073109" cy="86455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školitelM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bdélník 48">
            <a:extLst>
              <a:ext uri="{FF2B5EF4-FFF2-40B4-BE49-F238E27FC236}">
                <a16:creationId xmlns:a16="http://schemas.microsoft.com/office/drawing/2014/main" id="{F7ECB2AE-22B5-43CD-8142-5D153A33DB32}"/>
              </a:ext>
            </a:extLst>
          </p:cNvPr>
          <p:cNvSpPr/>
          <p:nvPr/>
        </p:nvSpPr>
        <p:spPr>
          <a:xfrm>
            <a:off x="5000781" y="5382471"/>
            <a:ext cx="1073109" cy="864555"/>
          </a:xfrm>
          <a:prstGeom prst="rect">
            <a:avLst/>
          </a:prstGeom>
          <a:solidFill>
            <a:srgbClr val="5C9E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školitel SIII</a:t>
            </a:r>
          </a:p>
        </p:txBody>
      </p:sp>
    </p:spTree>
    <p:extLst>
      <p:ext uri="{BB962C8B-B14F-4D97-AF65-F5344CB8AC3E}">
        <p14:creationId xmlns:p14="http://schemas.microsoft.com/office/powerpoint/2010/main" val="3210771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9FB2625B-D16E-4DF9-A2A0-37D9EC8C8AC5}"/>
              </a:ext>
            </a:extLst>
          </p:cNvPr>
          <p:cNvSpPr txBox="1"/>
          <p:nvPr/>
        </p:nvSpPr>
        <p:spPr>
          <a:xfrm>
            <a:off x="240632" y="74140"/>
            <a:ext cx="116545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Další potenciální příjem DSP studentů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aoblený obdélník 10"/>
          <p:cNvSpPr/>
          <p:nvPr/>
        </p:nvSpPr>
        <p:spPr>
          <a:xfrm>
            <a:off x="1061501" y="908720"/>
            <a:ext cx="10097627" cy="302433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52412267-D985-4AA1-AE2C-F5C9DFB2AF4E}"/>
              </a:ext>
            </a:extLst>
          </p:cNvPr>
          <p:cNvSpPr txBox="1"/>
          <p:nvPr/>
        </p:nvSpPr>
        <p:spPr>
          <a:xfrm>
            <a:off x="1173356" y="1052736"/>
            <a:ext cx="987391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Od 1. 9. 2025 změna v A1 projektech!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lvl="0" indent="-4572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800" b="1" dirty="0">
                <a:solidFill>
                  <a:srgbClr val="FF0000"/>
                </a:solidFill>
                <a:latin typeface="Calibri" panose="020F0502020204030204"/>
              </a:rPr>
              <a:t>Grant Emila Votočka </a:t>
            </a:r>
            <a:r>
              <a:rPr lang="cs-CZ" sz="2800" dirty="0">
                <a:latin typeface="Calibri" panose="020F0502020204030204"/>
              </a:rPr>
              <a:t>– na FPBT 5 až 8 slotů</a:t>
            </a:r>
            <a:endParaRPr kumimoji="0" lang="cs-CZ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A2 IGA (badatelský) 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zůstane zachována, ale v r. 2026 se snížila úspěšnost na cca 40 - 50 %. Potřebuji navýšit finance v rezervě!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endParaRPr kumimoji="0" lang="cs-CZ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6870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Obrázek 3">
            <a:extLst>
              <a:ext uri="{FF2B5EF4-FFF2-40B4-BE49-F238E27FC236}">
                <a16:creationId xmlns:a16="http://schemas.microsoft.com/office/drawing/2014/main" id="{8BE80990-4AC4-49EF-9081-9BD5796DB2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936" y="1484784"/>
            <a:ext cx="4441825" cy="296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Obrázek 4">
            <a:extLst>
              <a:ext uri="{FF2B5EF4-FFF2-40B4-BE49-F238E27FC236}">
                <a16:creationId xmlns:a16="http://schemas.microsoft.com/office/drawing/2014/main" id="{EB52E2B7-0269-4D12-B41A-A18C7866CB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848" y="1946748"/>
            <a:ext cx="2498725" cy="249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>
            <a:extLst>
              <a:ext uri="{FF2B5EF4-FFF2-40B4-BE49-F238E27FC236}">
                <a16:creationId xmlns:a16="http://schemas.microsoft.com/office/drawing/2014/main" id="{5DAE02F4-7981-459B-966C-D66B94B0D561}"/>
              </a:ext>
            </a:extLst>
          </p:cNvPr>
          <p:cNvSpPr txBox="1"/>
          <p:nvPr/>
        </p:nvSpPr>
        <p:spPr>
          <a:xfrm>
            <a:off x="1775520" y="648866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b="1" dirty="0">
                <a:hlinkClick r:id="rId2"/>
              </a:rPr>
              <a:t>https://phd.vscht.cz/home/pro-doktorandy</a:t>
            </a:r>
            <a:r>
              <a:rPr lang="cs-CZ" b="1" dirty="0"/>
              <a:t> 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B9C5C00-0BAA-4B48-8DCA-2C7EDCADFC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07747" y="116632"/>
            <a:ext cx="8176506" cy="637203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>
            <a:extLst>
              <a:ext uri="{FF2B5EF4-FFF2-40B4-BE49-F238E27FC236}">
                <a16:creationId xmlns:a16="http://schemas.microsoft.com/office/drawing/2014/main" id="{4F5387C8-C07A-4E43-AF6B-BF4F9FEBB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6773"/>
            <a:ext cx="10515600" cy="1325563"/>
          </a:xfrm>
        </p:spPr>
        <p:txBody>
          <a:bodyPr/>
          <a:lstStyle/>
          <a:p>
            <a:pPr eaLnBrk="1" hangingPunct="1"/>
            <a:r>
              <a:rPr lang="cs-CZ" altLang="en-US" b="1" dirty="0"/>
              <a:t>PhD studium na FPBT</a:t>
            </a:r>
            <a:endParaRPr lang="en-US" altLang="en-US" b="1" dirty="0"/>
          </a:p>
        </p:txBody>
      </p:sp>
      <p:sp>
        <p:nvSpPr>
          <p:cNvPr id="6147" name="Zástupný symbol pro obsah 2">
            <a:extLst>
              <a:ext uri="{FF2B5EF4-FFF2-40B4-BE49-F238E27FC236}">
                <a16:creationId xmlns:a16="http://schemas.microsoft.com/office/drawing/2014/main" id="{F6C5B9EF-1541-49AC-94FE-BD43F22FF8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3709" y="1253331"/>
            <a:ext cx="10515600" cy="4351338"/>
          </a:xfrm>
        </p:spPr>
        <p:txBody>
          <a:bodyPr/>
          <a:lstStyle/>
          <a:p>
            <a:pPr eaLnBrk="1" hangingPunct="1"/>
            <a:r>
              <a:rPr lang="cs-CZ" altLang="en-US" dirty="0"/>
              <a:t>Studijní a zkušební řád VŠCHT Praha </a:t>
            </a:r>
          </a:p>
          <a:p>
            <a:pPr eaLnBrk="1" hangingPunct="1"/>
            <a:r>
              <a:rPr lang="cs-CZ" altLang="en-US" dirty="0"/>
              <a:t>Úzká spolupráce </a:t>
            </a:r>
            <a:r>
              <a:rPr lang="cs-CZ" altLang="en-US" b="1" dirty="0">
                <a:solidFill>
                  <a:srgbClr val="FF0000"/>
                </a:solidFill>
              </a:rPr>
              <a:t>se školitelem, Oborová rada</a:t>
            </a:r>
          </a:p>
          <a:p>
            <a:pPr eaLnBrk="1" hangingPunct="1"/>
            <a:r>
              <a:rPr lang="cs-CZ" altLang="en-US" dirty="0"/>
              <a:t>ISP – </a:t>
            </a:r>
            <a:r>
              <a:rPr lang="cs-CZ" altLang="en-US" b="1" dirty="0">
                <a:solidFill>
                  <a:srgbClr val="FF0000"/>
                </a:solidFill>
              </a:rPr>
              <a:t>individuální studijní plán</a:t>
            </a:r>
          </a:p>
          <a:p>
            <a:pPr eaLnBrk="1" hangingPunct="1"/>
            <a:r>
              <a:rPr lang="cs-CZ" altLang="en-US" dirty="0"/>
              <a:t>40 hod. týdně – není-li se školitelem domluveno jinak</a:t>
            </a:r>
          </a:p>
          <a:p>
            <a:pPr eaLnBrk="1" hangingPunct="1"/>
            <a:r>
              <a:rPr lang="cs-CZ" altLang="en-US" dirty="0"/>
              <a:t>30 pracovních dní volna</a:t>
            </a:r>
          </a:p>
          <a:p>
            <a:pPr eaLnBrk="1" hangingPunct="1"/>
            <a:r>
              <a:rPr lang="cs-CZ" altLang="en-US" dirty="0"/>
              <a:t>4 roky standardního studia</a:t>
            </a:r>
            <a:endParaRPr lang="en-US" altLang="en-US" dirty="0"/>
          </a:p>
        </p:txBody>
      </p:sp>
      <p:pic>
        <p:nvPicPr>
          <p:cNvPr id="6148" name="Obrázek 3">
            <a:extLst>
              <a:ext uri="{FF2B5EF4-FFF2-40B4-BE49-F238E27FC236}">
                <a16:creationId xmlns:a16="http://schemas.microsoft.com/office/drawing/2014/main" id="{A2EB3642-833F-4986-A20D-018E16F803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4265712"/>
            <a:ext cx="9370320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ject 3">
            <a:extLst>
              <a:ext uri="{FF2B5EF4-FFF2-40B4-BE49-F238E27FC236}">
                <a16:creationId xmlns:a16="http://schemas.microsoft.com/office/drawing/2014/main" id="{9ACDC87C-5A74-4195-A4F1-3F1E81636CF1}"/>
              </a:ext>
            </a:extLst>
          </p:cNvPr>
          <p:cNvSpPr/>
          <p:nvPr/>
        </p:nvSpPr>
        <p:spPr>
          <a:xfrm>
            <a:off x="9220200" y="90881"/>
            <a:ext cx="2804159" cy="5852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object 43"/>
          <p:cNvSpPr txBox="1">
            <a:spLocks noGrp="1"/>
          </p:cNvSpPr>
          <p:nvPr>
            <p:ph type="title"/>
          </p:nvPr>
        </p:nvSpPr>
        <p:spPr>
          <a:xfrm>
            <a:off x="457200" y="762000"/>
            <a:ext cx="11464506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9263" indent="-436563" algn="l">
              <a:lnSpc>
                <a:spcPct val="100000"/>
              </a:lnSpc>
              <a:spcBef>
                <a:spcPts val="100"/>
              </a:spcBef>
            </a:pPr>
            <a:r>
              <a:rPr lang="cs-CZ" sz="3200" spc="-15" dirty="0"/>
              <a:t>Novela Zákona o VŠ č. </a:t>
            </a:r>
            <a:r>
              <a:rPr lang="cs-CZ" sz="3200" dirty="0"/>
              <a:t>52/2025 Sb. </a:t>
            </a:r>
            <a:endParaRPr sz="3200" dirty="0"/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0DDAA7BF-0057-4059-A00B-2F6690758DF0}"/>
              </a:ext>
            </a:extLst>
          </p:cNvPr>
          <p:cNvSpPr txBox="1"/>
          <p:nvPr/>
        </p:nvSpPr>
        <p:spPr>
          <a:xfrm>
            <a:off x="703053" y="2893262"/>
            <a:ext cx="10438189" cy="31393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účinnost od 1.3.2025 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Times New Roman" panose="02020603050405020304" pitchFamily="18" charset="0"/>
              <a:buChar char="→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anose="05000000000000000000" pitchFamily="2" charset="2"/>
              </a:rPr>
              <a:t> umožnění zrušení (základní části) 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anose="05000000000000000000" pitchFamily="2" charset="2"/>
              </a:rPr>
              <a:t>SDZ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anose="05000000000000000000" pitchFamily="2" charset="2"/>
              </a:rPr>
              <a:t> pro nově nastupující doktorandy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způsob zakončení doktorského studia - povinně 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jen obhajoba dizertační práce </a:t>
            </a: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Přechodné </a:t>
            </a:r>
            <a:r>
              <a:rPr kumimoji="0" lang="cs-CZ" sz="2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ustanovení novely</a:t>
            </a:r>
            <a:r>
              <a:rPr kumimoji="0" lang="cs-CZ" sz="2000" b="0" i="0" u="none" strike="noStrike" kern="1200" cap="none" spc="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cs-CZ" sz="2000" b="0" i="0" u="none" strike="noStrike" kern="1200" cap="none" spc="-15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ZoVŠ</a:t>
            </a:r>
            <a:r>
              <a:rPr kumimoji="0" lang="cs-CZ" sz="2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: nadřazení </a:t>
            </a:r>
            <a:r>
              <a:rPr kumimoji="0" lang="cs-CZ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zrušení </a:t>
            </a:r>
            <a:r>
              <a:rPr kumimoji="0" lang="cs-CZ" sz="20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SDZ </a:t>
            </a:r>
            <a:r>
              <a:rPr kumimoji="0" lang="cs-CZ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nad akreditací, </a:t>
            </a:r>
            <a:r>
              <a:rPr kumimoji="0" lang="cs-CZ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ale jen </a:t>
            </a:r>
            <a:r>
              <a:rPr kumimoji="0" lang="cs-CZ" sz="20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 </a:t>
            </a:r>
            <a:r>
              <a:rPr kumimoji="0" lang="cs-CZ" sz="20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studenty zapsané </a:t>
            </a:r>
            <a:r>
              <a:rPr kumimoji="0" lang="cs-CZ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po</a:t>
            </a:r>
            <a:r>
              <a:rPr kumimoji="0" lang="cs-CZ" sz="2000" b="0" i="0" u="none" strike="noStrike" kern="1200" cap="none" spc="1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lang="cs-CZ" sz="20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1/9/2025</a:t>
            </a: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anose="05000000000000000000" pitchFamily="2" charset="2"/>
              </a:rPr>
              <a:t>	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anose="05000000000000000000" pitchFamily="2" charset="2"/>
              </a:rPr>
              <a:t>účinnost od 1.9.2025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Times New Roman" panose="02020603050405020304" pitchFamily="18" charset="0"/>
              <a:buChar char="→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anose="05000000000000000000" pitchFamily="2" charset="2"/>
              </a:rPr>
              <a:t> garantovaný doktorský studijní příjem v min. výši dané zákonem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4">
            <a:extLst>
              <a:ext uri="{FF2B5EF4-FFF2-40B4-BE49-F238E27FC236}">
                <a16:creationId xmlns:a16="http://schemas.microsoft.com/office/drawing/2014/main" id="{86DC92CB-0A0D-43A1-AED2-2521D59E38D8}"/>
              </a:ext>
            </a:extLst>
          </p:cNvPr>
          <p:cNvSpPr/>
          <p:nvPr/>
        </p:nvSpPr>
        <p:spPr>
          <a:xfrm>
            <a:off x="0" y="6179820"/>
            <a:ext cx="12192000" cy="678180"/>
          </a:xfrm>
          <a:custGeom>
            <a:avLst/>
            <a:gdLst/>
            <a:ahLst/>
            <a:cxnLst/>
            <a:rect l="l" t="t" r="r" b="b"/>
            <a:pathLst>
              <a:path w="12192000" h="678179">
                <a:moveTo>
                  <a:pt x="12191999" y="0"/>
                </a:moveTo>
                <a:lnTo>
                  <a:pt x="0" y="0"/>
                </a:lnTo>
                <a:lnTo>
                  <a:pt x="0" y="678177"/>
                </a:lnTo>
                <a:lnTo>
                  <a:pt x="12191999" y="678177"/>
                </a:lnTo>
                <a:lnTo>
                  <a:pt x="12191999" y="0"/>
                </a:lnTo>
                <a:close/>
              </a:path>
            </a:pathLst>
          </a:custGeom>
          <a:solidFill>
            <a:srgbClr val="EC2812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3FEC0C0-8BDF-40E1-AF48-09BE0CB1AD17}"/>
              </a:ext>
            </a:extLst>
          </p:cNvPr>
          <p:cNvSpPr txBox="1"/>
          <p:nvPr/>
        </p:nvSpPr>
        <p:spPr>
          <a:xfrm>
            <a:off x="703053" y="1521127"/>
            <a:ext cx="10414126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Tx/>
              <a:buNone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Novela Zákona o vysokých školách (</a:t>
            </a:r>
            <a:r>
              <a:rPr kumimoji="0" lang="cs-CZ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ZoVŠ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): </a:t>
            </a:r>
            <a:r>
              <a:rPr kumimoji="0" lang="cs-CZ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zvýšení efektivity a kvality DS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Times New Roman" panose="02020603050405020304" pitchFamily="18" charset="0"/>
              <a:buChar char="→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anose="05000000000000000000" pitchFamily="2" charset="2"/>
              </a:rPr>
              <a:t> důraz na dokončování ve standardní době studia (optimalizace průběhu DS)</a:t>
            </a:r>
          </a:p>
          <a:p>
            <a:pPr marL="8001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Tx/>
              <a:buFont typeface="Times New Roman" panose="02020603050405020304" pitchFamily="18" charset="0"/>
              <a:buChar char="→"/>
              <a:tabLst/>
              <a:defRPr/>
            </a:pP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sym typeface="Wingdings" panose="05000000000000000000" pitchFamily="2" charset="2"/>
              </a:rPr>
              <a:t> důraz na ověřování postupu v práci na dizertačním tématu (Kv1, Kv2)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3">
            <a:extLst>
              <a:ext uri="{FF2B5EF4-FFF2-40B4-BE49-F238E27FC236}">
                <a16:creationId xmlns:a16="http://schemas.microsoft.com/office/drawing/2014/main" id="{648CB536-3D74-4AB2-8155-D8EE9683236A}"/>
              </a:ext>
            </a:extLst>
          </p:cNvPr>
          <p:cNvSpPr/>
          <p:nvPr/>
        </p:nvSpPr>
        <p:spPr>
          <a:xfrm>
            <a:off x="9220200" y="90881"/>
            <a:ext cx="2804159" cy="5852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62E426EE-29E4-476A-8930-83A385A84225}"/>
              </a:ext>
            </a:extLst>
          </p:cNvPr>
          <p:cNvSpPr txBox="1"/>
          <p:nvPr/>
        </p:nvSpPr>
        <p:spPr>
          <a:xfrm>
            <a:off x="715417" y="6211669"/>
            <a:ext cx="66247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hlinkClick r:id="rId4"/>
              </a:rPr>
              <a:t>https://www.e-sbirka.cz/sb/2025/52?zalozka=text</a:t>
            </a:r>
            <a:endParaRPr lang="cs-CZ" dirty="0"/>
          </a:p>
          <a:p>
            <a:r>
              <a:rPr lang="cs-CZ" dirty="0">
                <a:hlinkClick r:id="rId5"/>
              </a:rPr>
              <a:t>https://www.zakonyprolidi.cz/cs/2025-52</a:t>
            </a:r>
            <a:r>
              <a:rPr lang="cs-CZ" dirty="0"/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CC61F92E-6BC6-4296-BACC-D7D2ED8D9B60}"/>
              </a:ext>
            </a:extLst>
          </p:cNvPr>
          <p:cNvSpPr txBox="1">
            <a:spLocks/>
          </p:cNvSpPr>
          <p:nvPr/>
        </p:nvSpPr>
        <p:spPr>
          <a:xfrm>
            <a:off x="0" y="6809323"/>
            <a:ext cx="12192000" cy="97353"/>
          </a:xfrm>
          <a:prstGeom prst="rect">
            <a:avLst/>
          </a:prstGeom>
          <a:solidFill>
            <a:srgbClr val="E60000"/>
          </a:solidFill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327892" y="636572"/>
            <a:ext cx="10820399" cy="73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Nadpis 1">
            <a:extLst>
              <a:ext uri="{FF2B5EF4-FFF2-40B4-BE49-F238E27FC236}">
                <a16:creationId xmlns:a16="http://schemas.microsoft.com/office/drawing/2014/main" id="{4AEE6608-1D0C-47F6-B270-1703DCBE4B65}"/>
              </a:ext>
            </a:extLst>
          </p:cNvPr>
          <p:cNvSpPr txBox="1">
            <a:spLocks/>
          </p:cNvSpPr>
          <p:nvPr/>
        </p:nvSpPr>
        <p:spPr>
          <a:xfrm>
            <a:off x="230909" y="69646"/>
            <a:ext cx="10658763" cy="661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4" name="Zástupný obsah 2">
            <a:extLst>
              <a:ext uri="{FF2B5EF4-FFF2-40B4-BE49-F238E27FC236}">
                <a16:creationId xmlns:a16="http://schemas.microsoft.com/office/drawing/2014/main" id="{6DD44490-C466-4E8C-BBF6-C38D67CC74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7891" y="895465"/>
            <a:ext cx="3135745" cy="5560753"/>
          </a:xfrm>
        </p:spPr>
        <p:txBody>
          <a:bodyPr>
            <a:normAutofit/>
          </a:bodyPr>
          <a:lstStyle/>
          <a:p>
            <a:r>
              <a:rPr lang="cs-CZ" sz="2400" dirty="0"/>
              <a:t>Zákon č. 52/2025 Sb. </a:t>
            </a:r>
            <a:r>
              <a:rPr lang="cs-CZ" sz="2000" i="1" dirty="0"/>
              <a:t>Zákon, kterým se mění zákon č. 111/1998 Sb., o vysokých školách a o změně a doplnění dalších zákonů (zákon o vysokých školách), ve znění pozdějších předpisů, a další související zákony</a:t>
            </a:r>
            <a:endParaRPr lang="cs-CZ" sz="2000" dirty="0"/>
          </a:p>
          <a:p>
            <a:r>
              <a:rPr lang="cs-CZ" sz="2400" dirty="0"/>
              <a:t>Účinný od 1. 3. 2025</a:t>
            </a:r>
          </a:p>
          <a:p>
            <a:pPr marL="0" indent="0">
              <a:buNone/>
            </a:pPr>
            <a:endParaRPr lang="cs-CZ" sz="1900" dirty="0"/>
          </a:p>
        </p:txBody>
      </p:sp>
      <p:sp>
        <p:nvSpPr>
          <p:cNvPr id="46" name="Nadpis 1">
            <a:extLst>
              <a:ext uri="{FF2B5EF4-FFF2-40B4-BE49-F238E27FC236}">
                <a16:creationId xmlns:a16="http://schemas.microsoft.com/office/drawing/2014/main" id="{4AEE6608-1D0C-47F6-B270-1703DCBE4B65}"/>
              </a:ext>
            </a:extLst>
          </p:cNvPr>
          <p:cNvSpPr txBox="1">
            <a:spLocks/>
          </p:cNvSpPr>
          <p:nvPr/>
        </p:nvSpPr>
        <p:spPr>
          <a:xfrm>
            <a:off x="230909" y="96186"/>
            <a:ext cx="11582400" cy="634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Zákon č. 111/1998 Sb.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Zákon o vysokých školách a o změně a doplnění dalších zákonů (zákon o vysokých školách)</a:t>
            </a:r>
          </a:p>
        </p:txBody>
      </p:sp>
      <p:pic>
        <p:nvPicPr>
          <p:cNvPr id="47" name="Obrázek 46">
            <a:extLst>
              <a:ext uri="{FF2B5EF4-FFF2-40B4-BE49-F238E27FC236}">
                <a16:creationId xmlns:a16="http://schemas.microsoft.com/office/drawing/2014/main" id="{AB6B0FB3-F5E9-664C-9A1D-54F4D91C8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675" y="895466"/>
            <a:ext cx="8386576" cy="5228242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2A6CB6CD-7830-4DFB-9195-4BACB5BF6254}"/>
              </a:ext>
            </a:extLst>
          </p:cNvPr>
          <p:cNvSpPr txBox="1"/>
          <p:nvPr/>
        </p:nvSpPr>
        <p:spPr>
          <a:xfrm>
            <a:off x="572675" y="6193551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https://www.e-sbirka.cz/sb/2025/52?zalozka=text</a:t>
            </a:r>
            <a:endParaRPr lang="cs-CZ" dirty="0"/>
          </a:p>
          <a:p>
            <a:r>
              <a:rPr lang="cs-CZ" dirty="0">
                <a:hlinkClick r:id="rId4"/>
              </a:rPr>
              <a:t>https://www.zakonyprolidi.cz/cs/2025-52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49902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CC61F92E-6BC6-4296-BACC-D7D2ED8D9B60}"/>
              </a:ext>
            </a:extLst>
          </p:cNvPr>
          <p:cNvSpPr txBox="1">
            <a:spLocks/>
          </p:cNvSpPr>
          <p:nvPr/>
        </p:nvSpPr>
        <p:spPr>
          <a:xfrm>
            <a:off x="0" y="6809323"/>
            <a:ext cx="12192000" cy="97353"/>
          </a:xfrm>
          <a:prstGeom prst="rect">
            <a:avLst/>
          </a:prstGeom>
          <a:solidFill>
            <a:srgbClr val="E60000"/>
          </a:solidFill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327892" y="636573"/>
            <a:ext cx="11245272" cy="7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Nadpis 1">
            <a:extLst>
              <a:ext uri="{FF2B5EF4-FFF2-40B4-BE49-F238E27FC236}">
                <a16:creationId xmlns:a16="http://schemas.microsoft.com/office/drawing/2014/main" id="{4AEE6608-1D0C-47F6-B270-1703DCBE4B65}"/>
              </a:ext>
            </a:extLst>
          </p:cNvPr>
          <p:cNvSpPr txBox="1">
            <a:spLocks/>
          </p:cNvSpPr>
          <p:nvPr/>
        </p:nvSpPr>
        <p:spPr>
          <a:xfrm>
            <a:off x="230909" y="69646"/>
            <a:ext cx="10658763" cy="661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6" name="Nadpis 1">
            <a:extLst>
              <a:ext uri="{FF2B5EF4-FFF2-40B4-BE49-F238E27FC236}">
                <a16:creationId xmlns:a16="http://schemas.microsoft.com/office/drawing/2014/main" id="{4AEE6608-1D0C-47F6-B270-1703DCBE4B65}"/>
              </a:ext>
            </a:extLst>
          </p:cNvPr>
          <p:cNvSpPr txBox="1">
            <a:spLocks/>
          </p:cNvSpPr>
          <p:nvPr/>
        </p:nvSpPr>
        <p:spPr>
          <a:xfrm>
            <a:off x="230909" y="96186"/>
            <a:ext cx="11582400" cy="634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§ 47 Doktorský studijní program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6DD44490-C466-4E8C-BBF6-C38D67CC7488}"/>
              </a:ext>
            </a:extLst>
          </p:cNvPr>
          <p:cNvSpPr txBox="1">
            <a:spLocks/>
          </p:cNvSpPr>
          <p:nvPr/>
        </p:nvSpPr>
        <p:spPr>
          <a:xfrm>
            <a:off x="327891" y="818308"/>
            <a:ext cx="11485418" cy="537929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Samostatná tvůrčí činnost v oblasti výzkumu nebo vývoje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Standardní doba studia je nejméně tři a nejvýše 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čtyři roky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Ukončení státní závěrečnou zkouškou = obhajoba disertační práce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Disertační práce musí zahrnovat původní výsledky tvůrčí činnosti studenta předkládajícího disertační práci uveřejněné způsobem obvyklým pro uveřejňování výsledků výzkumu, vývoje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Součástí disertační práce může být patentová přihláška vynálezu nebo jiný aplikačně realizovaný výsledek výzkumu, vývoje nebo inovací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Absolventům studia v doktorských studijních programech se uděluje akademický titul "doktor" (ve zkratce "Ph.D." uváděné za jménem).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Studium v doktorském studijním programu sleduje a hodnotí oborová rada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(viz vnitřní předpis VŠ nebo její fakulty s akreditací studijního programu), předsedou oborové rady je garant doktorského studijního programu</a:t>
            </a:r>
            <a:endParaRPr kumimoji="0" lang="cs-CZ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F3B9F7FB-5416-40F2-876C-EBA5D2BF99B6}"/>
              </a:ext>
            </a:extLst>
          </p:cNvPr>
          <p:cNvSpPr txBox="1"/>
          <p:nvPr/>
        </p:nvSpPr>
        <p:spPr>
          <a:xfrm>
            <a:off x="551384" y="6084026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https://www.e-sbirka.cz/sb/2025/52?zalozka=text</a:t>
            </a:r>
            <a:endParaRPr lang="cs-CZ" dirty="0"/>
          </a:p>
          <a:p>
            <a:r>
              <a:rPr lang="cs-CZ" dirty="0">
                <a:hlinkClick r:id="rId3"/>
              </a:rPr>
              <a:t>https://www.zakonyprolidi.cz/cs/2025-52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51866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CC61F92E-6BC6-4296-BACC-D7D2ED8D9B60}"/>
              </a:ext>
            </a:extLst>
          </p:cNvPr>
          <p:cNvSpPr txBox="1">
            <a:spLocks/>
          </p:cNvSpPr>
          <p:nvPr/>
        </p:nvSpPr>
        <p:spPr>
          <a:xfrm>
            <a:off x="0" y="6809323"/>
            <a:ext cx="12192000" cy="97353"/>
          </a:xfrm>
          <a:prstGeom prst="rect">
            <a:avLst/>
          </a:prstGeom>
          <a:solidFill>
            <a:srgbClr val="E60000"/>
          </a:solidFill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327892" y="636573"/>
            <a:ext cx="11245272" cy="7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Nadpis 1">
            <a:extLst>
              <a:ext uri="{FF2B5EF4-FFF2-40B4-BE49-F238E27FC236}">
                <a16:creationId xmlns:a16="http://schemas.microsoft.com/office/drawing/2014/main" id="{4AEE6608-1D0C-47F6-B270-1703DCBE4B65}"/>
              </a:ext>
            </a:extLst>
          </p:cNvPr>
          <p:cNvSpPr txBox="1">
            <a:spLocks/>
          </p:cNvSpPr>
          <p:nvPr/>
        </p:nvSpPr>
        <p:spPr>
          <a:xfrm>
            <a:off x="230909" y="69646"/>
            <a:ext cx="10658763" cy="661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6" name="Nadpis 1">
            <a:extLst>
              <a:ext uri="{FF2B5EF4-FFF2-40B4-BE49-F238E27FC236}">
                <a16:creationId xmlns:a16="http://schemas.microsoft.com/office/drawing/2014/main" id="{4AEE6608-1D0C-47F6-B270-1703DCBE4B65}"/>
              </a:ext>
            </a:extLst>
          </p:cNvPr>
          <p:cNvSpPr txBox="1">
            <a:spLocks/>
          </p:cNvSpPr>
          <p:nvPr/>
        </p:nvSpPr>
        <p:spPr>
          <a:xfrm>
            <a:off x="230909" y="96186"/>
            <a:ext cx="11582400" cy="634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§ 91 Stipendia přiznávaná vysokou školou</a:t>
            </a:r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6DD44490-C466-4E8C-BBF6-C38D67CC7488}"/>
              </a:ext>
            </a:extLst>
          </p:cNvPr>
          <p:cNvSpPr txBox="1">
            <a:spLocks/>
          </p:cNvSpPr>
          <p:nvPr/>
        </p:nvSpPr>
        <p:spPr>
          <a:xfrm>
            <a:off x="327890" y="818308"/>
            <a:ext cx="11707091" cy="537929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§ 91a Doktorský studijní příjem a doktorské stipendium – 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znění účinné až od 1. 9. 2025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(4) 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Zahájení řízení 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 věci doktorského stipendia 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doručením žádosti studenta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VŠ; lze je zahájit i z moci úřední, jde-li o snížení, zvýšení nebo odnětí doktorského stipendia.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Doktorské 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stipendium se přiznává zvlášť na každý akademický rok 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nebo jeho část po standardní dobu studia, a to i na období prázdnin; doktorské stipendium 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lze přiznat i zpětně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 účely určení výše doktorského stipendia podle odstavce 3 se za minimální měsíční mzdu považuje její výše platná a účinná v den 1. července kalendářního roku, v němž na dané vysoké škole začíná akademický rok, pro který má být doktorské stipendium přiznáno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(5)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Zapíše-li se přijatý uchazeč o studium tentýž den do studia ve více doktorských studijních programech, v nichž splňuje podmínky podle odstavce 2, 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nárok na doktorské stipendium 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podle odstavce 3 může pro tutéž dobu uplatnit žádostí podle odstavce 4 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pouze v jednom ze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studijních programů, který si sám určí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Student může volbu studijního programu podle věty první změnit před skončením studia v daném studijním programu pouze tehdy, bude-li mu na jeho žádost přiznané stipendium vysokou školou odňato.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(6)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Dosahuje-li doktorský studijní příjem studenta 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minimální měsíční mzda * 1,2 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nebo student závažným způsobem neplní studijní povinnosti , nemusí být doktorské stipendium přiznáno a již přiznané doktorské stipendium může být sníženo nebo odňato.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sz="2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F29B2D5-FBFA-446D-A0C4-7D61C055C12D}"/>
              </a:ext>
            </a:extLst>
          </p:cNvPr>
          <p:cNvSpPr txBox="1"/>
          <p:nvPr/>
        </p:nvSpPr>
        <p:spPr>
          <a:xfrm>
            <a:off x="551384" y="6135593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https://www.e-sbirka.cz/sb/2025/52?zalozka=text</a:t>
            </a:r>
            <a:endParaRPr lang="cs-CZ" dirty="0"/>
          </a:p>
          <a:p>
            <a:r>
              <a:rPr lang="cs-CZ" dirty="0">
                <a:hlinkClick r:id="rId3"/>
              </a:rPr>
              <a:t>https://www.zakonyprolidi.cz/cs/2025-52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143582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CC61F92E-6BC6-4296-BACC-D7D2ED8D9B60}"/>
              </a:ext>
            </a:extLst>
          </p:cNvPr>
          <p:cNvSpPr txBox="1">
            <a:spLocks/>
          </p:cNvSpPr>
          <p:nvPr/>
        </p:nvSpPr>
        <p:spPr>
          <a:xfrm>
            <a:off x="0" y="6809323"/>
            <a:ext cx="12192000" cy="97353"/>
          </a:xfrm>
          <a:prstGeom prst="rect">
            <a:avLst/>
          </a:prstGeom>
          <a:solidFill>
            <a:srgbClr val="E60000"/>
          </a:solidFill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j-ea"/>
              <a:cs typeface="+mj-cs"/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327892" y="636573"/>
            <a:ext cx="11245272" cy="7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Nadpis 1">
            <a:extLst>
              <a:ext uri="{FF2B5EF4-FFF2-40B4-BE49-F238E27FC236}">
                <a16:creationId xmlns:a16="http://schemas.microsoft.com/office/drawing/2014/main" id="{4AEE6608-1D0C-47F6-B270-1703DCBE4B65}"/>
              </a:ext>
            </a:extLst>
          </p:cNvPr>
          <p:cNvSpPr txBox="1">
            <a:spLocks/>
          </p:cNvSpPr>
          <p:nvPr/>
        </p:nvSpPr>
        <p:spPr>
          <a:xfrm>
            <a:off x="230909" y="69646"/>
            <a:ext cx="10658763" cy="6614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46" name="Nadpis 1">
            <a:extLst>
              <a:ext uri="{FF2B5EF4-FFF2-40B4-BE49-F238E27FC236}">
                <a16:creationId xmlns:a16="http://schemas.microsoft.com/office/drawing/2014/main" id="{4AEE6608-1D0C-47F6-B270-1703DCBE4B65}"/>
              </a:ext>
            </a:extLst>
          </p:cNvPr>
          <p:cNvSpPr txBox="1">
            <a:spLocks/>
          </p:cNvSpPr>
          <p:nvPr/>
        </p:nvSpPr>
        <p:spPr>
          <a:xfrm>
            <a:off x="230909" y="96186"/>
            <a:ext cx="11582400" cy="634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§ 91 Stipendia přiznávaná vysokou školou</a:t>
            </a:r>
          </a:p>
        </p:txBody>
      </p:sp>
      <p:sp>
        <p:nvSpPr>
          <p:cNvPr id="9" name="Zástupný obsah 2">
            <a:extLst>
              <a:ext uri="{FF2B5EF4-FFF2-40B4-BE49-F238E27FC236}">
                <a16:creationId xmlns:a16="http://schemas.microsoft.com/office/drawing/2014/main" id="{6DD44490-C466-4E8C-BBF6-C38D67CC7488}"/>
              </a:ext>
            </a:extLst>
          </p:cNvPr>
          <p:cNvSpPr txBox="1">
            <a:spLocks/>
          </p:cNvSpPr>
          <p:nvPr/>
        </p:nvSpPr>
        <p:spPr>
          <a:xfrm>
            <a:off x="327890" y="818308"/>
            <a:ext cx="11707091" cy="53792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§ 91a Doktorský studijní příjem a doktorské stipendium </a:t>
            </a:r>
            <a:r>
              <a:rPr kumimoji="0" lang="cs-CZ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znění účinné až od 1. 9. 2025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(7)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Podrobnosti podmínek 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 přiznání, snížení, zvýšení nebo odejmutí doktorského stipendia a pravidla pro určení jeho výše stanoví veřejné a státní vysoké školy </a:t>
            </a: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 stipendijním řádu</a:t>
            </a: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cs-CZ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(9)</a:t>
            </a:r>
            <a:r>
              <a:rPr kumimoji="0" lang="cs-CZ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Spolupracující zaměstnavatel poskytuje vysoké škole bezodkladně informace o vzniku a zániku pracovního poměru nebo o rozhodné změně pracovní náplně studenta, o měsíční výši mzdy nebo platu studenta za práci podle odstavce 1 a o změnách této výše.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cs-CZ" sz="2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cs-CZ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BA539CEE-E65B-421E-9C59-9C2523D1B0BC}"/>
              </a:ext>
            </a:extLst>
          </p:cNvPr>
          <p:cNvSpPr txBox="1"/>
          <p:nvPr/>
        </p:nvSpPr>
        <p:spPr>
          <a:xfrm>
            <a:off x="551384" y="6115486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dirty="0">
                <a:hlinkClick r:id="rId2"/>
              </a:rPr>
              <a:t>https://www.e-sbirka.cz/sb/2025/52?zalozka=text</a:t>
            </a:r>
            <a:endParaRPr lang="cs-CZ" dirty="0"/>
          </a:p>
          <a:p>
            <a:r>
              <a:rPr lang="cs-CZ" dirty="0">
                <a:hlinkClick r:id="rId3"/>
              </a:rPr>
              <a:t>https://www.zakonyprolidi.cz/cs/2025-52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9827249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4933</TotalTime>
  <Words>2377</Words>
  <Application>Microsoft Office PowerPoint</Application>
  <PresentationFormat>Širokoúhlá obrazovka</PresentationFormat>
  <Paragraphs>252</Paragraphs>
  <Slides>27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5</vt:i4>
      </vt:variant>
      <vt:variant>
        <vt:lpstr>Nadpisy snímků</vt:lpstr>
      </vt:variant>
      <vt:variant>
        <vt:i4>27</vt:i4>
      </vt:variant>
    </vt:vector>
  </HeadingPairs>
  <TitlesOfParts>
    <vt:vector size="37" baseType="lpstr">
      <vt:lpstr>Arial</vt:lpstr>
      <vt:lpstr>Calibri</vt:lpstr>
      <vt:lpstr>Calibri Light</vt:lpstr>
      <vt:lpstr>Times New Roman</vt:lpstr>
      <vt:lpstr>Wingdings</vt:lpstr>
      <vt:lpstr>Motiv Office</vt:lpstr>
      <vt:lpstr>1_Office Theme</vt:lpstr>
      <vt:lpstr>1_Motiv Office</vt:lpstr>
      <vt:lpstr>2_Motiv Office</vt:lpstr>
      <vt:lpstr>Office Theme</vt:lpstr>
      <vt:lpstr>Úvod do studia</vt:lpstr>
      <vt:lpstr>Prezentace aplikace PowerPoint</vt:lpstr>
      <vt:lpstr>Prezentace aplikace PowerPoint</vt:lpstr>
      <vt:lpstr>PhD studium na FPBT</vt:lpstr>
      <vt:lpstr>Novela Zákona o VŠ č. 52/2025 Sb.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Harmonogram – kontrolní body doktorského studia pro přechodové období</vt:lpstr>
      <vt:lpstr>Harmonogram – kontrolní body v první 2 letech DSP studia v rámci přechodového období (2 kolokvia, výroční hodnocení v SIS/e-doktorand)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ICT Prague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Jan Kyselka</dc:creator>
  <cp:lastModifiedBy>Kyselka Jan</cp:lastModifiedBy>
  <cp:revision>114</cp:revision>
  <dcterms:created xsi:type="dcterms:W3CDTF">2002-09-01T14:32:29Z</dcterms:created>
  <dcterms:modified xsi:type="dcterms:W3CDTF">2026-09-01T07:50:05Z</dcterms:modified>
</cp:coreProperties>
</file>