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7"/>
  </p:notesMasterIdLst>
  <p:sldIdLst>
    <p:sldId id="256" r:id="rId2"/>
    <p:sldId id="257" r:id="rId3"/>
    <p:sldId id="321" r:id="rId4"/>
    <p:sldId id="316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8" r:id="rId14"/>
    <p:sldId id="317" r:id="rId15"/>
    <p:sldId id="269" r:id="rId16"/>
    <p:sldId id="270" r:id="rId17"/>
    <p:sldId id="267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85" r:id="rId40"/>
    <p:sldId id="286" r:id="rId41"/>
    <p:sldId id="294" r:id="rId42"/>
    <p:sldId id="295" r:id="rId43"/>
    <p:sldId id="296" r:id="rId44"/>
    <p:sldId id="297" r:id="rId45"/>
    <p:sldId id="298" r:id="rId46"/>
    <p:sldId id="299" r:id="rId47"/>
    <p:sldId id="300" r:id="rId48"/>
    <p:sldId id="301" r:id="rId49"/>
    <p:sldId id="302" r:id="rId50"/>
    <p:sldId id="303" r:id="rId51"/>
    <p:sldId id="304" r:id="rId52"/>
    <p:sldId id="305" r:id="rId53"/>
    <p:sldId id="306" r:id="rId54"/>
    <p:sldId id="307" r:id="rId55"/>
    <p:sldId id="308" r:id="rId56"/>
    <p:sldId id="309" r:id="rId57"/>
    <p:sldId id="310" r:id="rId58"/>
    <p:sldId id="311" r:id="rId59"/>
    <p:sldId id="312" r:id="rId60"/>
    <p:sldId id="313" r:id="rId61"/>
    <p:sldId id="314" r:id="rId62"/>
    <p:sldId id="315" r:id="rId63"/>
    <p:sldId id="320" r:id="rId64"/>
    <p:sldId id="318" r:id="rId65"/>
    <p:sldId id="319" r:id="rId66"/>
    <p:sldId id="336" r:id="rId67"/>
    <p:sldId id="337" r:id="rId68"/>
    <p:sldId id="338" r:id="rId69"/>
    <p:sldId id="322" r:id="rId70"/>
    <p:sldId id="339" r:id="rId71"/>
    <p:sldId id="323" r:id="rId72"/>
    <p:sldId id="324" r:id="rId73"/>
    <p:sldId id="325" r:id="rId74"/>
    <p:sldId id="326" r:id="rId75"/>
    <p:sldId id="335" r:id="rId76"/>
    <p:sldId id="334" r:id="rId77"/>
    <p:sldId id="340" r:id="rId78"/>
    <p:sldId id="341" r:id="rId79"/>
    <p:sldId id="327" r:id="rId80"/>
    <p:sldId id="328" r:id="rId81"/>
    <p:sldId id="329" r:id="rId82"/>
    <p:sldId id="330" r:id="rId83"/>
    <p:sldId id="332" r:id="rId84"/>
    <p:sldId id="333" r:id="rId85"/>
    <p:sldId id="342" r:id="rId86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viewProps" Target="viewProps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90" Type="http://schemas.openxmlformats.org/officeDocument/2006/relationships/theme" Target="theme/theme1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presProps" Target="presProps.xml"/><Relationship Id="rId9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notesMaster" Target="notesMasters/notesMaster1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6AD07D-D1A0-4918-BFCE-96684995E033}" type="datetimeFigureOut">
              <a:rPr lang="cs-CZ" smtClean="0"/>
              <a:t>06.09.2024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AC0ECF-38D5-4E71-8705-F123487F87DF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677724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AC0ECF-38D5-4E71-8705-F123487F87DF}" type="slidenum">
              <a:rPr lang="cs-CZ" smtClean="0"/>
              <a:t>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867273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AC0ECF-38D5-4E71-8705-F123487F87DF}" type="slidenum">
              <a:rPr lang="cs-CZ" smtClean="0"/>
              <a:t>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438139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AC0ECF-38D5-4E71-8705-F123487F87DF}" type="slidenum">
              <a:rPr lang="cs-CZ" smtClean="0"/>
              <a:t>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948599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AC0ECF-38D5-4E71-8705-F123487F87DF}" type="slidenum">
              <a:rPr lang="cs-CZ" smtClean="0"/>
              <a:t>83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35130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28946B0-494B-249A-BBAE-7215DCBF1D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0175C6C7-37AC-4FC7-5B99-FF0315483C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E357F59-3E36-1AEC-5268-9795FF378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E6228-78F5-4DF5-B25C-FE3F834DD424}" type="datetimeFigureOut">
              <a:rPr lang="cs-CZ" smtClean="0"/>
              <a:t>06.09.2024</a:t>
            </a:fld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2638363-C193-E55D-4196-F0D364DA49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7514D84-3C12-7DE2-652E-31E6BE9684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9E657-0C7F-4F12-AC53-510BDDD3711D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581987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2338001-583A-3594-94D3-7132327E78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5CE6B8AF-2545-6191-A337-3AA39FE1F5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4CECB40-E910-32FA-82C1-EC157CAEF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E6228-78F5-4DF5-B25C-FE3F834DD424}" type="datetimeFigureOut">
              <a:rPr lang="cs-CZ" smtClean="0"/>
              <a:t>06.09.2024</a:t>
            </a:fld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2E7A70D-A571-0ED3-5810-594F96792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7749EE8-C64D-7834-E8F9-F981EF2249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9E657-0C7F-4F12-AC53-510BDDD3711D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16436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1453BB9E-890F-12A5-1D90-6B46EDEBC7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DCE8E3BE-08BB-CDFD-B3B0-7100532B83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CD246B1-C614-4238-13AC-C3E8A11597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E6228-78F5-4DF5-B25C-FE3F834DD424}" type="datetimeFigureOut">
              <a:rPr lang="cs-CZ" smtClean="0"/>
              <a:t>06.09.2024</a:t>
            </a:fld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CD4DE99-2FBB-3560-AE26-A95E8197BD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A929050-5B17-34CC-5FBC-6A469DB795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9E657-0C7F-4F12-AC53-510BDDD3711D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58157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206DBB4-E7C8-188E-C627-467A0B8096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C887BEF-666D-7513-9D6A-7BEBDE4D98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7B38163-8A33-39E3-1552-7CC037EAE2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E6228-78F5-4DF5-B25C-FE3F834DD424}" type="datetimeFigureOut">
              <a:rPr lang="cs-CZ" smtClean="0"/>
              <a:t>06.09.2024</a:t>
            </a:fld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8898078-A94F-EA9E-2C7C-4A37EEE0A6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6E7F427-32E0-9240-26B6-C56FDA554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9E657-0C7F-4F12-AC53-510BDDD3711D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915236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267D21A-3398-D0FD-EF6E-D4F293D458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B87B5F8-E994-4747-E773-94967BB13D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985118C-DE1C-E4F9-EB45-5EED1BEE2B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E6228-78F5-4DF5-B25C-FE3F834DD424}" type="datetimeFigureOut">
              <a:rPr lang="cs-CZ" smtClean="0"/>
              <a:t>06.09.2024</a:t>
            </a:fld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D332B07-C896-BA32-68EE-CC393C5454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22478DF-83A0-5841-7F45-0D9CAD71E4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9E657-0C7F-4F12-AC53-510BDDD3711D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194597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FF04459-6801-B0B2-BEDA-131E4281DE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852FD15-D754-01DD-FB7A-1093CF96A7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59242959-F57E-1C0E-5519-A2B3C263E6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1B2C986-6459-80E6-DB25-257F3B939D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E6228-78F5-4DF5-B25C-FE3F834DD424}" type="datetimeFigureOut">
              <a:rPr lang="cs-CZ" smtClean="0"/>
              <a:t>06.09.2024</a:t>
            </a:fld>
            <a:endParaRPr lang="cs-CZ" dirty="0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AF740D9F-36E6-CFFB-8605-F130B88D1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4BCA3EC-8F55-2091-CFA5-8ED128A549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9E657-0C7F-4F12-AC53-510BDDD3711D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525285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BBE7DAD-D227-0E73-2002-93502CCD64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A79E3428-1A08-22B5-A784-0FD384C785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B68E9D16-09C1-36F1-370B-BD20226F0B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B54E0816-769B-C6DE-D781-2AA9E3BF18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BD54F5EE-189D-0569-39E3-52095DB7FC7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A3EC9232-21E1-3D36-5960-9EDF97D536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E6228-78F5-4DF5-B25C-FE3F834DD424}" type="datetimeFigureOut">
              <a:rPr lang="cs-CZ" smtClean="0"/>
              <a:t>06.09.2024</a:t>
            </a:fld>
            <a:endParaRPr lang="cs-CZ" dirty="0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6081C215-F92A-B75D-ED7A-A992C03FF7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90AD4990-81E5-FFEC-248F-C91CF9D622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9E657-0C7F-4F12-AC53-510BDDD3711D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17503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36793AE-D800-8F65-F9CA-4B0378E0C8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64D85285-0133-670E-E571-BBA7AAC5C5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E6228-78F5-4DF5-B25C-FE3F834DD424}" type="datetimeFigureOut">
              <a:rPr lang="cs-CZ" smtClean="0"/>
              <a:t>06.09.2024</a:t>
            </a:fld>
            <a:endParaRPr lang="cs-CZ" dirty="0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5669B862-1F49-C5BB-ED07-3863DFF05C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3965C4B5-7D96-3DDC-E28D-C17BFA54C1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9E657-0C7F-4F12-AC53-510BDDD3711D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51175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9509D122-DF52-4B56-9860-487F78B185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E6228-78F5-4DF5-B25C-FE3F834DD424}" type="datetimeFigureOut">
              <a:rPr lang="cs-CZ" smtClean="0"/>
              <a:t>06.09.2024</a:t>
            </a:fld>
            <a:endParaRPr lang="cs-CZ" dirty="0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F032AF34-2738-05E1-B83B-D5374D91E5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BD5A799-4133-E374-7557-663FE3E07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9E657-0C7F-4F12-AC53-510BDDD3711D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64911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BF71ABF-0C99-70C7-FF33-7ADBB03CDA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FD19841-F030-B4FD-6004-C6780E1357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F65F608F-05CB-18A5-1C56-788E6E7930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CADCFEA1-5578-AD4F-F6D6-928B84EDF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E6228-78F5-4DF5-B25C-FE3F834DD424}" type="datetimeFigureOut">
              <a:rPr lang="cs-CZ" smtClean="0"/>
              <a:t>06.09.2024</a:t>
            </a:fld>
            <a:endParaRPr lang="cs-CZ" dirty="0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94B5C3B3-3E00-F64A-9882-46BC27C2E9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CDB3B18-0C6D-1A8E-AFB4-202691829D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9E657-0C7F-4F12-AC53-510BDDD3711D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275929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3C0A23A-42FB-F613-5110-B6CE36047F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68915CB4-8E4D-B5DD-CD8B-196A688D23C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 dirty="0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0C921A3E-5C39-00B3-AE81-C28B2A76D0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1512E926-5016-6FDE-C980-7A711A1626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E6228-78F5-4DF5-B25C-FE3F834DD424}" type="datetimeFigureOut">
              <a:rPr lang="cs-CZ" smtClean="0"/>
              <a:t>06.09.2024</a:t>
            </a:fld>
            <a:endParaRPr lang="cs-CZ" dirty="0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BB41C2D8-ADDE-65B6-7730-CE9C1D1DC2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0EFA3283-C2BB-D502-09B1-16A2A23C8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9E657-0C7F-4F12-AC53-510BDDD3711D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669092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39919EBE-4281-1745-5FB8-CE1D091EA8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D2892B36-B356-1798-9F0B-02EF84AB92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0555763-4904-A341-16E9-06AA11EE64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AAE6228-78F5-4DF5-B25C-FE3F834DD424}" type="datetimeFigureOut">
              <a:rPr lang="cs-CZ" smtClean="0"/>
              <a:t>06.09.2024</a:t>
            </a:fld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4FF52D6-CE3B-9527-6857-E8DB14623BE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D4E4373-108C-A33F-14B0-224CF6A5D7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4B9E657-0C7F-4F12-AC53-510BDDD3711D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01950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8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8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8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8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2.png"/><Relationship Id="rId5" Type="http://schemas.openxmlformats.org/officeDocument/2006/relationships/image" Target="../media/image31.png"/><Relationship Id="rId4" Type="http://schemas.openxmlformats.org/officeDocument/2006/relationships/image" Target="../media/image30.png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9FADEAF-3E83-6329-F724-A1087C6A10B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STUDENTSKÉ HODNOCENÍ STUDIJNÍCH PROGRAMŮ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542B873A-ECE8-419F-A531-F1EEF834FE9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964490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F88D9C2-670D-8F4F-749A-8822CBB84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LABORATOŘ BIOCHEMICKÝCH METOD A GENOVÉHO INŽEÝRSTVÍ </a:t>
            </a:r>
          </a:p>
        </p:txBody>
      </p:sp>
      <p:graphicFrame>
        <p:nvGraphicFramePr>
          <p:cNvPr id="7" name="Zástupný obsah 6">
            <a:extLst>
              <a:ext uri="{FF2B5EF4-FFF2-40B4-BE49-F238E27FC236}">
                <a16:creationId xmlns:a16="http://schemas.microsoft.com/office/drawing/2014/main" id="{B7B4225E-9C11-C52B-8568-4FCBD2FBC2D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48440209"/>
              </p:ext>
            </p:extLst>
          </p:nvPr>
        </p:nvGraphicFramePr>
        <p:xfrm>
          <a:off x="838200" y="1825625"/>
          <a:ext cx="1061548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3006">
                  <a:extLst>
                    <a:ext uri="{9D8B030D-6E8A-4147-A177-3AD203B41FA5}">
                      <a16:colId xmlns:a16="http://schemas.microsoft.com/office/drawing/2014/main" val="3831322722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290642827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98533613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500362994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01863861"/>
                    </a:ext>
                  </a:extLst>
                </a:gridCol>
              </a:tblGrid>
              <a:tr h="370840">
                <a:tc gridSpan="5">
                  <a:txBody>
                    <a:bodyPr/>
                    <a:lstStyle/>
                    <a:p>
                      <a:r>
                        <a:rPr lang="cs-CZ" dirty="0"/>
                        <a:t>ČÍSELNÉ HODNOCENÍ (průměrná známka)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08476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4685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Přínos pro 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4,7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4,7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29821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Osobní přínos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4,1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4,6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31486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Zpracování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4,3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3,3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4,7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0371720"/>
                  </a:ext>
                </a:extLst>
              </a:tr>
            </a:tbl>
          </a:graphicData>
        </a:graphic>
      </p:graphicFrame>
      <p:sp>
        <p:nvSpPr>
          <p:cNvPr id="3" name="TextovéPole 2">
            <a:extLst>
              <a:ext uri="{FF2B5EF4-FFF2-40B4-BE49-F238E27FC236}">
                <a16:creationId xmlns:a16="http://schemas.microsoft.com/office/drawing/2014/main" id="{2DACFBA6-62BC-CA04-233E-BFBB7A940DD8}"/>
              </a:ext>
            </a:extLst>
          </p:cNvPr>
          <p:cNvSpPr txBox="1"/>
          <p:nvPr/>
        </p:nvSpPr>
        <p:spPr>
          <a:xfrm>
            <a:off x="415572" y="4223657"/>
            <a:ext cx="1103811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Někteří studenti N301 uvádí, že pro ně byl osobní přínos malý, jelikož metody již dobře znají. Nicméně všichni se shodují, že metody jsou zásadní a měl by je znát každý absolvent. Objevuje se názor, že úlohy by měli studenti provádět jednotlivě, kvůli lepšímu vštěpení. </a:t>
            </a:r>
          </a:p>
        </p:txBody>
      </p:sp>
    </p:spTree>
    <p:extLst>
      <p:ext uri="{BB962C8B-B14F-4D97-AF65-F5344CB8AC3E}">
        <p14:creationId xmlns:p14="http://schemas.microsoft.com/office/powerpoint/2010/main" val="19230583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F88D9C2-670D-8F4F-749A-8822CBB84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ENZYMOLOGIE</a:t>
            </a:r>
          </a:p>
        </p:txBody>
      </p:sp>
      <p:graphicFrame>
        <p:nvGraphicFramePr>
          <p:cNvPr id="7" name="Zástupný obsah 6">
            <a:extLst>
              <a:ext uri="{FF2B5EF4-FFF2-40B4-BE49-F238E27FC236}">
                <a16:creationId xmlns:a16="http://schemas.microsoft.com/office/drawing/2014/main" id="{B7B4225E-9C11-C52B-8568-4FCBD2FBC2D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6382794"/>
              </p:ext>
            </p:extLst>
          </p:nvPr>
        </p:nvGraphicFramePr>
        <p:xfrm>
          <a:off x="838200" y="1825625"/>
          <a:ext cx="1061548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3006">
                  <a:extLst>
                    <a:ext uri="{9D8B030D-6E8A-4147-A177-3AD203B41FA5}">
                      <a16:colId xmlns:a16="http://schemas.microsoft.com/office/drawing/2014/main" val="3831322722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290642827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98533613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500362994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01863861"/>
                    </a:ext>
                  </a:extLst>
                </a:gridCol>
              </a:tblGrid>
              <a:tr h="370840">
                <a:tc gridSpan="5">
                  <a:txBody>
                    <a:bodyPr/>
                    <a:lstStyle/>
                    <a:p>
                      <a:r>
                        <a:rPr lang="cs-CZ" dirty="0"/>
                        <a:t>ČÍSELNÉ HODNOCENÍ (průměrná známka)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08476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4685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Přínos pro 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4,1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3,5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29821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Osobní přínos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2,7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31486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Zpracování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2,4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2,7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0371720"/>
                  </a:ext>
                </a:extLst>
              </a:tr>
            </a:tbl>
          </a:graphicData>
        </a:graphic>
      </p:graphicFrame>
      <p:sp>
        <p:nvSpPr>
          <p:cNvPr id="3" name="TextovéPole 2">
            <a:extLst>
              <a:ext uri="{FF2B5EF4-FFF2-40B4-BE49-F238E27FC236}">
                <a16:creationId xmlns:a16="http://schemas.microsoft.com/office/drawing/2014/main" id="{E19151BC-E3AD-5D34-0441-B1197CA7E2BB}"/>
              </a:ext>
            </a:extLst>
          </p:cNvPr>
          <p:cNvSpPr txBox="1"/>
          <p:nvPr/>
        </p:nvSpPr>
        <p:spPr>
          <a:xfrm>
            <a:off x="435428" y="4136571"/>
            <a:ext cx="1073331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Studenti N301 uvádí, že předmět je většinově pouze opakováním obohacené o průmyslové aplikace.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Student N302 uvádí, že by přidal více obecných informací o enzymech a ubral by na aplikované enzymologii.  </a:t>
            </a:r>
          </a:p>
        </p:txBody>
      </p:sp>
    </p:spTree>
    <p:extLst>
      <p:ext uri="{BB962C8B-B14F-4D97-AF65-F5344CB8AC3E}">
        <p14:creationId xmlns:p14="http://schemas.microsoft.com/office/powerpoint/2010/main" val="12584202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F88D9C2-670D-8F4F-749A-8822CBB84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BIOCHEMIE A FYZIOLOGIE ROSTLIN</a:t>
            </a:r>
          </a:p>
        </p:txBody>
      </p:sp>
      <p:graphicFrame>
        <p:nvGraphicFramePr>
          <p:cNvPr id="7" name="Zástupný obsah 6">
            <a:extLst>
              <a:ext uri="{FF2B5EF4-FFF2-40B4-BE49-F238E27FC236}">
                <a16:creationId xmlns:a16="http://schemas.microsoft.com/office/drawing/2014/main" id="{B7B4225E-9C11-C52B-8568-4FCBD2FBC2D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65377714"/>
              </p:ext>
            </p:extLst>
          </p:nvPr>
        </p:nvGraphicFramePr>
        <p:xfrm>
          <a:off x="838200" y="1825625"/>
          <a:ext cx="1061548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3006">
                  <a:extLst>
                    <a:ext uri="{9D8B030D-6E8A-4147-A177-3AD203B41FA5}">
                      <a16:colId xmlns:a16="http://schemas.microsoft.com/office/drawing/2014/main" val="3831322722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290642827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98533613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500362994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01863861"/>
                    </a:ext>
                  </a:extLst>
                </a:gridCol>
              </a:tblGrid>
              <a:tr h="370840">
                <a:tc gridSpan="5">
                  <a:txBody>
                    <a:bodyPr/>
                    <a:lstStyle/>
                    <a:p>
                      <a:r>
                        <a:rPr lang="cs-CZ" dirty="0"/>
                        <a:t>ČÍSELNÉ HODNOCENÍ (průměrná známka)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08476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4685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Přínos pro 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3,4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29821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Osobní přínos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2,9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31486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Zpracování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1,7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0371720"/>
                  </a:ext>
                </a:extLst>
              </a:tr>
            </a:tbl>
          </a:graphicData>
        </a:graphic>
      </p:graphicFrame>
      <p:sp>
        <p:nvSpPr>
          <p:cNvPr id="3" name="TextovéPole 2">
            <a:extLst>
              <a:ext uri="{FF2B5EF4-FFF2-40B4-BE49-F238E27FC236}">
                <a16:creationId xmlns:a16="http://schemas.microsoft.com/office/drawing/2014/main" id="{E63CFAEE-21D9-6A57-D637-ABE196E2837C}"/>
              </a:ext>
            </a:extLst>
          </p:cNvPr>
          <p:cNvSpPr txBox="1"/>
          <p:nvPr/>
        </p:nvSpPr>
        <p:spPr>
          <a:xfrm>
            <a:off x="685800" y="4430486"/>
            <a:ext cx="103849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Studenti N301 se shodují, že předmět obsahuje velmi málo informací o biochemii rostlin. Zmiňují, že hodinová dotace je příliš velká. </a:t>
            </a:r>
          </a:p>
        </p:txBody>
      </p:sp>
    </p:spTree>
    <p:extLst>
      <p:ext uri="{BB962C8B-B14F-4D97-AF65-F5344CB8AC3E}">
        <p14:creationId xmlns:p14="http://schemas.microsoft.com/office/powerpoint/2010/main" val="37481837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F88D9C2-670D-8F4F-749A-8822CBB84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HYGIENICKO-KLINICKÁ MIKROBIOLOGIE</a:t>
            </a:r>
          </a:p>
        </p:txBody>
      </p:sp>
      <p:graphicFrame>
        <p:nvGraphicFramePr>
          <p:cNvPr id="7" name="Zástupný obsah 6">
            <a:extLst>
              <a:ext uri="{FF2B5EF4-FFF2-40B4-BE49-F238E27FC236}">
                <a16:creationId xmlns:a16="http://schemas.microsoft.com/office/drawing/2014/main" id="{B7B4225E-9C11-C52B-8568-4FCBD2FBC2D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5147654"/>
              </p:ext>
            </p:extLst>
          </p:nvPr>
        </p:nvGraphicFramePr>
        <p:xfrm>
          <a:off x="838200" y="1825625"/>
          <a:ext cx="1061548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3006">
                  <a:extLst>
                    <a:ext uri="{9D8B030D-6E8A-4147-A177-3AD203B41FA5}">
                      <a16:colId xmlns:a16="http://schemas.microsoft.com/office/drawing/2014/main" val="3831322722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290642827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98533613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500362994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01863861"/>
                    </a:ext>
                  </a:extLst>
                </a:gridCol>
              </a:tblGrid>
              <a:tr h="370840">
                <a:tc gridSpan="5">
                  <a:txBody>
                    <a:bodyPr/>
                    <a:lstStyle/>
                    <a:p>
                      <a:r>
                        <a:rPr lang="cs-CZ" dirty="0"/>
                        <a:t>ČÍSELNÉ HODNOCENÍ (průměrná známka)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08476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4685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Přínos pro 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3,3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4,3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29821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Osobní přínos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3,9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3,7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4,5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31486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Zpracování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4,7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3,7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0371720"/>
                  </a:ext>
                </a:extLst>
              </a:tr>
            </a:tbl>
          </a:graphicData>
        </a:graphic>
      </p:graphicFrame>
      <p:sp>
        <p:nvSpPr>
          <p:cNvPr id="4" name="TextovéPole 3">
            <a:extLst>
              <a:ext uri="{FF2B5EF4-FFF2-40B4-BE49-F238E27FC236}">
                <a16:creationId xmlns:a16="http://schemas.microsoft.com/office/drawing/2014/main" id="{C8A71848-9E0E-8F8B-51B2-37279CFD8E4C}"/>
              </a:ext>
            </a:extLst>
          </p:cNvPr>
          <p:cNvSpPr txBox="1"/>
          <p:nvPr/>
        </p:nvSpPr>
        <p:spPr>
          <a:xfrm>
            <a:off x="598714" y="4093029"/>
            <a:ext cx="1022168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Studenti N301 se shodnou, že předmět je velmi dobře zpracovaný a zajímavý. Zároveň si myslí, že pro program biochemie by mohl být volitelný.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Student N302 navrhuje, že by kurzu měl předcházet kurz virologie.</a:t>
            </a:r>
          </a:p>
        </p:txBody>
      </p:sp>
    </p:spTree>
    <p:extLst>
      <p:ext uri="{BB962C8B-B14F-4D97-AF65-F5344CB8AC3E}">
        <p14:creationId xmlns:p14="http://schemas.microsoft.com/office/powerpoint/2010/main" val="11173178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F88D9C2-670D-8F4F-749A-8822CBB84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ŽIVOČIŠNÉ BUNĚČNÉ KULTURY A JEJICH VYUŽITÍ </a:t>
            </a:r>
          </a:p>
        </p:txBody>
      </p:sp>
      <p:graphicFrame>
        <p:nvGraphicFramePr>
          <p:cNvPr id="7" name="Zástupný obsah 6">
            <a:extLst>
              <a:ext uri="{FF2B5EF4-FFF2-40B4-BE49-F238E27FC236}">
                <a16:creationId xmlns:a16="http://schemas.microsoft.com/office/drawing/2014/main" id="{B7B4225E-9C11-C52B-8568-4FCBD2FBC2D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81257913"/>
              </p:ext>
            </p:extLst>
          </p:nvPr>
        </p:nvGraphicFramePr>
        <p:xfrm>
          <a:off x="838200" y="1825625"/>
          <a:ext cx="1061548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3006">
                  <a:extLst>
                    <a:ext uri="{9D8B030D-6E8A-4147-A177-3AD203B41FA5}">
                      <a16:colId xmlns:a16="http://schemas.microsoft.com/office/drawing/2014/main" val="3831322722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290642827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98533613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500362994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01863861"/>
                    </a:ext>
                  </a:extLst>
                </a:gridCol>
              </a:tblGrid>
              <a:tr h="370840">
                <a:tc gridSpan="5">
                  <a:txBody>
                    <a:bodyPr/>
                    <a:lstStyle/>
                    <a:p>
                      <a:r>
                        <a:rPr lang="cs-CZ" dirty="0"/>
                        <a:t>ČÍSELNÉ HODNOCENÍ (průměrná známka)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08476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4685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Přínos pro 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4,9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29821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Osobní přínos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4,1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31486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Zpracování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4,4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0371720"/>
                  </a:ext>
                </a:extLst>
              </a:tr>
            </a:tbl>
          </a:graphicData>
        </a:graphic>
      </p:graphicFrame>
      <p:sp>
        <p:nvSpPr>
          <p:cNvPr id="3" name="TextovéPole 2">
            <a:extLst>
              <a:ext uri="{FF2B5EF4-FFF2-40B4-BE49-F238E27FC236}">
                <a16:creationId xmlns:a16="http://schemas.microsoft.com/office/drawing/2014/main" id="{DE857F4A-C103-0491-8317-6ACD9D115BE3}"/>
              </a:ext>
            </a:extLst>
          </p:cNvPr>
          <p:cNvSpPr txBox="1"/>
          <p:nvPr/>
        </p:nvSpPr>
        <p:spPr>
          <a:xfrm>
            <a:off x="544286" y="4093028"/>
            <a:ext cx="96882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Studenti N301 byli s průběhem předmětu spokojeni. Většina oceňuje samostatnou práci s wikipedii a drobné úkoly související s praxí. </a:t>
            </a:r>
          </a:p>
        </p:txBody>
      </p:sp>
    </p:spTree>
    <p:extLst>
      <p:ext uri="{BB962C8B-B14F-4D97-AF65-F5344CB8AC3E}">
        <p14:creationId xmlns:p14="http://schemas.microsoft.com/office/powerpoint/2010/main" val="24829078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F88D9C2-670D-8F4F-749A-8822CBB84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BIOCHEMIE SEKUNDÁRNÍCH METABOLITŮ</a:t>
            </a:r>
          </a:p>
        </p:txBody>
      </p:sp>
      <p:graphicFrame>
        <p:nvGraphicFramePr>
          <p:cNvPr id="7" name="Zástupný obsah 6">
            <a:extLst>
              <a:ext uri="{FF2B5EF4-FFF2-40B4-BE49-F238E27FC236}">
                <a16:creationId xmlns:a16="http://schemas.microsoft.com/office/drawing/2014/main" id="{B7B4225E-9C11-C52B-8568-4FCBD2FBC2D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55754931"/>
              </p:ext>
            </p:extLst>
          </p:nvPr>
        </p:nvGraphicFramePr>
        <p:xfrm>
          <a:off x="838200" y="1825625"/>
          <a:ext cx="1061548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3006">
                  <a:extLst>
                    <a:ext uri="{9D8B030D-6E8A-4147-A177-3AD203B41FA5}">
                      <a16:colId xmlns:a16="http://schemas.microsoft.com/office/drawing/2014/main" val="3831322722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290642827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98533613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500362994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01863861"/>
                    </a:ext>
                  </a:extLst>
                </a:gridCol>
              </a:tblGrid>
              <a:tr h="370840">
                <a:tc gridSpan="5">
                  <a:txBody>
                    <a:bodyPr/>
                    <a:lstStyle/>
                    <a:p>
                      <a:r>
                        <a:rPr lang="cs-CZ" dirty="0"/>
                        <a:t>ČÍSELNÉ HODNOCENÍ (průměrná známka)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08476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4685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Přínos pro 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4,2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29821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Osobní přínos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4,2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31486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Zpracování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4,4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03717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463569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F88D9C2-670D-8F4F-749A-8822CBB84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PATOBIOCHEMIE II</a:t>
            </a:r>
          </a:p>
        </p:txBody>
      </p:sp>
      <p:graphicFrame>
        <p:nvGraphicFramePr>
          <p:cNvPr id="7" name="Zástupný obsah 6">
            <a:extLst>
              <a:ext uri="{FF2B5EF4-FFF2-40B4-BE49-F238E27FC236}">
                <a16:creationId xmlns:a16="http://schemas.microsoft.com/office/drawing/2014/main" id="{B7B4225E-9C11-C52B-8568-4FCBD2FBC2D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43034126"/>
              </p:ext>
            </p:extLst>
          </p:nvPr>
        </p:nvGraphicFramePr>
        <p:xfrm>
          <a:off x="838200" y="1825625"/>
          <a:ext cx="1061548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3006">
                  <a:extLst>
                    <a:ext uri="{9D8B030D-6E8A-4147-A177-3AD203B41FA5}">
                      <a16:colId xmlns:a16="http://schemas.microsoft.com/office/drawing/2014/main" val="3831322722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290642827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98533613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500362994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01863861"/>
                    </a:ext>
                  </a:extLst>
                </a:gridCol>
              </a:tblGrid>
              <a:tr h="370840">
                <a:tc gridSpan="5">
                  <a:txBody>
                    <a:bodyPr/>
                    <a:lstStyle/>
                    <a:p>
                      <a:r>
                        <a:rPr lang="cs-CZ" dirty="0"/>
                        <a:t>ČÍSELNÉ HODNOCENÍ (průměrná známka)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08476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4685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Přínos pro 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3,7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29821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Osobní přínos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31486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Zpracování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2,7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03717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61023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F88D9C2-670D-8F4F-749A-8822CBB84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DATABÁZE A POČÍTAČOVÉ NÁSTROJE V BIOCHEMICKÉM VÝZKUMU</a:t>
            </a:r>
          </a:p>
        </p:txBody>
      </p:sp>
      <p:graphicFrame>
        <p:nvGraphicFramePr>
          <p:cNvPr id="7" name="Zástupný obsah 6">
            <a:extLst>
              <a:ext uri="{FF2B5EF4-FFF2-40B4-BE49-F238E27FC236}">
                <a16:creationId xmlns:a16="http://schemas.microsoft.com/office/drawing/2014/main" id="{B7B4225E-9C11-C52B-8568-4FCBD2FBC2D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61949363"/>
              </p:ext>
            </p:extLst>
          </p:nvPr>
        </p:nvGraphicFramePr>
        <p:xfrm>
          <a:off x="838200" y="1825625"/>
          <a:ext cx="1061548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3006">
                  <a:extLst>
                    <a:ext uri="{9D8B030D-6E8A-4147-A177-3AD203B41FA5}">
                      <a16:colId xmlns:a16="http://schemas.microsoft.com/office/drawing/2014/main" val="3831322722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290642827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98533613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500362994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01863861"/>
                    </a:ext>
                  </a:extLst>
                </a:gridCol>
              </a:tblGrid>
              <a:tr h="370840">
                <a:tc gridSpan="5">
                  <a:txBody>
                    <a:bodyPr/>
                    <a:lstStyle/>
                    <a:p>
                      <a:r>
                        <a:rPr lang="cs-CZ" dirty="0"/>
                        <a:t>ČÍSELNÉ HODNOCENÍ (průměrná známka)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08476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4685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Přínos pro 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29821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Osobní přínos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31486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Zpracování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03717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30558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F88D9C2-670D-8F4F-749A-8822CBB84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BIOCHEMIE MIKROORGANISMŮ</a:t>
            </a:r>
          </a:p>
        </p:txBody>
      </p:sp>
      <p:graphicFrame>
        <p:nvGraphicFramePr>
          <p:cNvPr id="7" name="Zástupný obsah 6">
            <a:extLst>
              <a:ext uri="{FF2B5EF4-FFF2-40B4-BE49-F238E27FC236}">
                <a16:creationId xmlns:a16="http://schemas.microsoft.com/office/drawing/2014/main" id="{B7B4225E-9C11-C52B-8568-4FCBD2FBC2D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23948325"/>
              </p:ext>
            </p:extLst>
          </p:nvPr>
        </p:nvGraphicFramePr>
        <p:xfrm>
          <a:off x="838200" y="1825625"/>
          <a:ext cx="1061548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3006">
                  <a:extLst>
                    <a:ext uri="{9D8B030D-6E8A-4147-A177-3AD203B41FA5}">
                      <a16:colId xmlns:a16="http://schemas.microsoft.com/office/drawing/2014/main" val="3831322722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290642827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98533613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500362994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01863861"/>
                    </a:ext>
                  </a:extLst>
                </a:gridCol>
              </a:tblGrid>
              <a:tr h="370840">
                <a:tc gridSpan="5">
                  <a:txBody>
                    <a:bodyPr/>
                    <a:lstStyle/>
                    <a:p>
                      <a:r>
                        <a:rPr lang="cs-CZ" dirty="0"/>
                        <a:t>ČÍSELNÉ HODNOCENÍ (průměrná známka)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08476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4685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Přínos pro 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29821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Osobní přínos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31486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Zpracování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0371720"/>
                  </a:ext>
                </a:extLst>
              </a:tr>
            </a:tbl>
          </a:graphicData>
        </a:graphic>
      </p:graphicFrame>
      <p:sp>
        <p:nvSpPr>
          <p:cNvPr id="3" name="TextovéPole 2">
            <a:extLst>
              <a:ext uri="{FF2B5EF4-FFF2-40B4-BE49-F238E27FC236}">
                <a16:creationId xmlns:a16="http://schemas.microsoft.com/office/drawing/2014/main" id="{36996CAF-2673-DAA9-AEE6-9F876D14C890}"/>
              </a:ext>
            </a:extLst>
          </p:cNvPr>
          <p:cNvSpPr txBox="1"/>
          <p:nvPr/>
        </p:nvSpPr>
        <p:spPr>
          <a:xfrm>
            <a:off x="947056" y="4136571"/>
            <a:ext cx="79683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Studentovi N302 přijde, že předmět nemá vypovídající název</a:t>
            </a:r>
          </a:p>
        </p:txBody>
      </p:sp>
    </p:spTree>
    <p:extLst>
      <p:ext uri="{BB962C8B-B14F-4D97-AF65-F5344CB8AC3E}">
        <p14:creationId xmlns:p14="http://schemas.microsoft.com/office/powerpoint/2010/main" val="2341585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F88D9C2-670D-8F4F-749A-8822CBB84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SYNTETICKÁ BIOLOGIE A GENETICKY MODIFIKOVANÉ ORGANISMY</a:t>
            </a:r>
          </a:p>
        </p:txBody>
      </p:sp>
      <p:graphicFrame>
        <p:nvGraphicFramePr>
          <p:cNvPr id="7" name="Zástupný obsah 6">
            <a:extLst>
              <a:ext uri="{FF2B5EF4-FFF2-40B4-BE49-F238E27FC236}">
                <a16:creationId xmlns:a16="http://schemas.microsoft.com/office/drawing/2014/main" id="{B7B4225E-9C11-C52B-8568-4FCBD2FBC2D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97002600"/>
              </p:ext>
            </p:extLst>
          </p:nvPr>
        </p:nvGraphicFramePr>
        <p:xfrm>
          <a:off x="838200" y="1825625"/>
          <a:ext cx="1061548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3006">
                  <a:extLst>
                    <a:ext uri="{9D8B030D-6E8A-4147-A177-3AD203B41FA5}">
                      <a16:colId xmlns:a16="http://schemas.microsoft.com/office/drawing/2014/main" val="3831322722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290642827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98533613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500362994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01863861"/>
                    </a:ext>
                  </a:extLst>
                </a:gridCol>
              </a:tblGrid>
              <a:tr h="370840">
                <a:tc gridSpan="5">
                  <a:txBody>
                    <a:bodyPr/>
                    <a:lstStyle/>
                    <a:p>
                      <a:r>
                        <a:rPr lang="cs-CZ" dirty="0"/>
                        <a:t>ČÍSELNÉ HODNOCENÍ (průměrná známka)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08476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4685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Přínos pro 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4,9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3,7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29821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Osobní přínos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3,3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31486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Zpracování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4,3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3,7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0371720"/>
                  </a:ext>
                </a:extLst>
              </a:tr>
            </a:tbl>
          </a:graphicData>
        </a:graphic>
      </p:graphicFrame>
      <p:sp>
        <p:nvSpPr>
          <p:cNvPr id="3" name="TextovéPole 2">
            <a:extLst>
              <a:ext uri="{FF2B5EF4-FFF2-40B4-BE49-F238E27FC236}">
                <a16:creationId xmlns:a16="http://schemas.microsoft.com/office/drawing/2014/main" id="{BBEBF250-C16B-BAC1-4264-23DCBD94FEFD}"/>
              </a:ext>
            </a:extLst>
          </p:cNvPr>
          <p:cNvSpPr txBox="1"/>
          <p:nvPr/>
        </p:nvSpPr>
        <p:spPr>
          <a:xfrm>
            <a:off x="587828" y="4005944"/>
            <a:ext cx="110707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Studenti N301 byly s předmětem spokojeni, oceňují hlavně zařazení etiky, kterou v jiných předmětech postrádají. Jediná výtka je k podrobným a tím pádem málo přehledným materiálům.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Student N302 uvádí, že předmět je rozšířením Genového inženýrství. Vytýká podrobné průběžné testy.  </a:t>
            </a:r>
          </a:p>
        </p:txBody>
      </p:sp>
    </p:spTree>
    <p:extLst>
      <p:ext uri="{BB962C8B-B14F-4D97-AF65-F5344CB8AC3E}">
        <p14:creationId xmlns:p14="http://schemas.microsoft.com/office/powerpoint/2010/main" val="17600194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1CFF608-4E7E-8D00-F7E1-AD2B17F3C8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POČTY RESPONDENTŮ </a:t>
            </a:r>
          </a:p>
        </p:txBody>
      </p:sp>
      <p:graphicFrame>
        <p:nvGraphicFramePr>
          <p:cNvPr id="4" name="Zástupný obsah 3">
            <a:extLst>
              <a:ext uri="{FF2B5EF4-FFF2-40B4-BE49-F238E27FC236}">
                <a16:creationId xmlns:a16="http://schemas.microsoft.com/office/drawing/2014/main" id="{6B04FFBA-8320-2CD3-7122-0D5FB79669B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27686332"/>
              </p:ext>
            </p:extLst>
          </p:nvPr>
        </p:nvGraphicFramePr>
        <p:xfrm>
          <a:off x="838200" y="2837997"/>
          <a:ext cx="10515600" cy="828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8900">
                  <a:extLst>
                    <a:ext uri="{9D8B030D-6E8A-4147-A177-3AD203B41FA5}">
                      <a16:colId xmlns:a16="http://schemas.microsoft.com/office/drawing/2014/main" val="941854214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600801013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1470939235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282174555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N301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N302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N306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N310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95096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400" b="1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b="1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b="1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b="1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83456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531032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F88D9C2-670D-8F4F-749A-8822CBB84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BIOLOGICKY AKTIVNÍ PŘÍRODNÍ LÁTKY</a:t>
            </a:r>
          </a:p>
        </p:txBody>
      </p:sp>
      <p:graphicFrame>
        <p:nvGraphicFramePr>
          <p:cNvPr id="7" name="Zástupný obsah 6">
            <a:extLst>
              <a:ext uri="{FF2B5EF4-FFF2-40B4-BE49-F238E27FC236}">
                <a16:creationId xmlns:a16="http://schemas.microsoft.com/office/drawing/2014/main" id="{B7B4225E-9C11-C52B-8568-4FCBD2FBC2D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82127573"/>
              </p:ext>
            </p:extLst>
          </p:nvPr>
        </p:nvGraphicFramePr>
        <p:xfrm>
          <a:off x="838200" y="1825625"/>
          <a:ext cx="1061548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3006">
                  <a:extLst>
                    <a:ext uri="{9D8B030D-6E8A-4147-A177-3AD203B41FA5}">
                      <a16:colId xmlns:a16="http://schemas.microsoft.com/office/drawing/2014/main" val="3831322722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290642827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98533613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500362994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01863861"/>
                    </a:ext>
                  </a:extLst>
                </a:gridCol>
              </a:tblGrid>
              <a:tr h="370840">
                <a:tc gridSpan="5">
                  <a:txBody>
                    <a:bodyPr/>
                    <a:lstStyle/>
                    <a:p>
                      <a:r>
                        <a:rPr lang="cs-CZ" dirty="0"/>
                        <a:t>ČÍSELNÉ HODNOCENÍ (průměrná známka)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08476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4685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Přínos pro 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3,4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29821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Osobní přínos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3,8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31486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Zpracování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3,4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03717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116150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F88D9C2-670D-8F4F-749A-8822CBB84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HEMATOLOGIE A IMUNOLOGIE</a:t>
            </a:r>
          </a:p>
        </p:txBody>
      </p:sp>
      <p:graphicFrame>
        <p:nvGraphicFramePr>
          <p:cNvPr id="7" name="Zástupný obsah 6">
            <a:extLst>
              <a:ext uri="{FF2B5EF4-FFF2-40B4-BE49-F238E27FC236}">
                <a16:creationId xmlns:a16="http://schemas.microsoft.com/office/drawing/2014/main" id="{B7B4225E-9C11-C52B-8568-4FCBD2FBC2D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86652531"/>
              </p:ext>
            </p:extLst>
          </p:nvPr>
        </p:nvGraphicFramePr>
        <p:xfrm>
          <a:off x="838200" y="1825625"/>
          <a:ext cx="1061548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3006">
                  <a:extLst>
                    <a:ext uri="{9D8B030D-6E8A-4147-A177-3AD203B41FA5}">
                      <a16:colId xmlns:a16="http://schemas.microsoft.com/office/drawing/2014/main" val="3831322722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290642827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98533613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500362994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01863861"/>
                    </a:ext>
                  </a:extLst>
                </a:gridCol>
              </a:tblGrid>
              <a:tr h="370840">
                <a:tc gridSpan="5">
                  <a:txBody>
                    <a:bodyPr/>
                    <a:lstStyle/>
                    <a:p>
                      <a:r>
                        <a:rPr lang="cs-CZ" dirty="0"/>
                        <a:t>ČÍSELNÉ HODNOCENÍ (průměrná známka)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08476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4685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Přínos pro 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4,6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29821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Osobní přínos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4,4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4,5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31486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Zpracování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3,5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0371720"/>
                  </a:ext>
                </a:extLst>
              </a:tr>
            </a:tbl>
          </a:graphicData>
        </a:graphic>
      </p:graphicFrame>
      <p:sp>
        <p:nvSpPr>
          <p:cNvPr id="3" name="TextovéPole 2">
            <a:extLst>
              <a:ext uri="{FF2B5EF4-FFF2-40B4-BE49-F238E27FC236}">
                <a16:creationId xmlns:a16="http://schemas.microsoft.com/office/drawing/2014/main" id="{013D93BF-1E9E-D727-C4A9-57AE1338E1BF}"/>
              </a:ext>
            </a:extLst>
          </p:cNvPr>
          <p:cNvSpPr txBox="1"/>
          <p:nvPr/>
        </p:nvSpPr>
        <p:spPr>
          <a:xfrm>
            <a:off x="642257" y="4005942"/>
            <a:ext cx="96447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Někteří studenti N301 si ztěžují na poněkud chaotickou organizaci předmětu a neaktuálnost materiálů na webu. </a:t>
            </a:r>
          </a:p>
        </p:txBody>
      </p:sp>
    </p:spTree>
    <p:extLst>
      <p:ext uri="{BB962C8B-B14F-4D97-AF65-F5344CB8AC3E}">
        <p14:creationId xmlns:p14="http://schemas.microsoft.com/office/powerpoint/2010/main" val="73023724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F88D9C2-670D-8F4F-749A-8822CBB84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MODERNÍ INSTRUMENTÁLNÍ METODY STRUKTURNÍ BIOLOGIE</a:t>
            </a:r>
          </a:p>
        </p:txBody>
      </p:sp>
      <p:graphicFrame>
        <p:nvGraphicFramePr>
          <p:cNvPr id="7" name="Zástupný obsah 6">
            <a:extLst>
              <a:ext uri="{FF2B5EF4-FFF2-40B4-BE49-F238E27FC236}">
                <a16:creationId xmlns:a16="http://schemas.microsoft.com/office/drawing/2014/main" id="{B7B4225E-9C11-C52B-8568-4FCBD2FBC2D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4684277"/>
              </p:ext>
            </p:extLst>
          </p:nvPr>
        </p:nvGraphicFramePr>
        <p:xfrm>
          <a:off x="838200" y="1825625"/>
          <a:ext cx="1061548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3006">
                  <a:extLst>
                    <a:ext uri="{9D8B030D-6E8A-4147-A177-3AD203B41FA5}">
                      <a16:colId xmlns:a16="http://schemas.microsoft.com/office/drawing/2014/main" val="3831322722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290642827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98533613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500362994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01863861"/>
                    </a:ext>
                  </a:extLst>
                </a:gridCol>
              </a:tblGrid>
              <a:tr h="370840">
                <a:tc gridSpan="5">
                  <a:txBody>
                    <a:bodyPr/>
                    <a:lstStyle/>
                    <a:p>
                      <a:r>
                        <a:rPr lang="cs-CZ" dirty="0"/>
                        <a:t>ČÍSELNÉ HODNOCENÍ (průměrná známka)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08476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4685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Přínos pro 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4,7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29821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Osobní přínos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3,7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31486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Zpracování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2,3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0371720"/>
                  </a:ext>
                </a:extLst>
              </a:tr>
            </a:tbl>
          </a:graphicData>
        </a:graphic>
      </p:graphicFrame>
      <p:sp>
        <p:nvSpPr>
          <p:cNvPr id="3" name="TextovéPole 2">
            <a:extLst>
              <a:ext uri="{FF2B5EF4-FFF2-40B4-BE49-F238E27FC236}">
                <a16:creationId xmlns:a16="http://schemas.microsoft.com/office/drawing/2014/main" id="{896EF354-7899-9A39-47BB-BDAB1ADC8828}"/>
              </a:ext>
            </a:extLst>
          </p:cNvPr>
          <p:cNvSpPr txBox="1"/>
          <p:nvPr/>
        </p:nvSpPr>
        <p:spPr>
          <a:xfrm>
            <a:off x="838200" y="4227063"/>
            <a:ext cx="98406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Studenti N301 navrhují změnit pojetí zkoušky z multiple choice. Obecně souhlasí s důležitostí znát tyto metody, nicméně předmět je podle nich moc podrobný. </a:t>
            </a:r>
          </a:p>
        </p:txBody>
      </p:sp>
    </p:spTree>
    <p:extLst>
      <p:ext uri="{BB962C8B-B14F-4D97-AF65-F5344CB8AC3E}">
        <p14:creationId xmlns:p14="http://schemas.microsoft.com/office/powerpoint/2010/main" val="235370814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F88D9C2-670D-8F4F-749A-8822CBB84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IMUNOCHEMIE A LABORATOŘ IMUNOCHEMIE</a:t>
            </a:r>
          </a:p>
        </p:txBody>
      </p:sp>
      <p:graphicFrame>
        <p:nvGraphicFramePr>
          <p:cNvPr id="7" name="Zástupný obsah 6">
            <a:extLst>
              <a:ext uri="{FF2B5EF4-FFF2-40B4-BE49-F238E27FC236}">
                <a16:creationId xmlns:a16="http://schemas.microsoft.com/office/drawing/2014/main" id="{B7B4225E-9C11-C52B-8568-4FCBD2FBC2D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15192387"/>
              </p:ext>
            </p:extLst>
          </p:nvPr>
        </p:nvGraphicFramePr>
        <p:xfrm>
          <a:off x="838200" y="1825625"/>
          <a:ext cx="1061548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3006">
                  <a:extLst>
                    <a:ext uri="{9D8B030D-6E8A-4147-A177-3AD203B41FA5}">
                      <a16:colId xmlns:a16="http://schemas.microsoft.com/office/drawing/2014/main" val="3831322722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290642827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98533613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500362994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01863861"/>
                    </a:ext>
                  </a:extLst>
                </a:gridCol>
              </a:tblGrid>
              <a:tr h="370840">
                <a:tc gridSpan="5">
                  <a:txBody>
                    <a:bodyPr/>
                    <a:lstStyle/>
                    <a:p>
                      <a:r>
                        <a:rPr lang="cs-CZ" dirty="0"/>
                        <a:t>ČÍSELNÉ HODNOCENÍ (průměrná známka)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08476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4685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Přínos pro 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4,3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3,6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3,5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29821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Osobní přínos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4,1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4,3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3,5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31486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Zpracování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4,6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4,6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3,5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0371720"/>
                  </a:ext>
                </a:extLst>
              </a:tr>
            </a:tbl>
          </a:graphicData>
        </a:graphic>
      </p:graphicFrame>
      <p:sp>
        <p:nvSpPr>
          <p:cNvPr id="3" name="TextovéPole 2">
            <a:extLst>
              <a:ext uri="{FF2B5EF4-FFF2-40B4-BE49-F238E27FC236}">
                <a16:creationId xmlns:a16="http://schemas.microsoft.com/office/drawing/2014/main" id="{FC892F17-E077-18D7-49E3-C450EAA40A4D}"/>
              </a:ext>
            </a:extLst>
          </p:cNvPr>
          <p:cNvSpPr txBox="1"/>
          <p:nvPr/>
        </p:nvSpPr>
        <p:spPr>
          <a:xfrm>
            <a:off x="533400" y="4201886"/>
            <a:ext cx="10820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Studenti N301 uvádí, že se předmět překrývá s předmětem Izolace a Charakterizace biomakromolekul. Také uvádí malý podíl individuální práce.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Student N302 přecházející z FA oceňuje probrání základů.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Student N302 navrhuje přeskládání skupin, aby došlo k menšímu ovlivnění další výuky.  </a:t>
            </a:r>
          </a:p>
        </p:txBody>
      </p:sp>
    </p:spTree>
    <p:extLst>
      <p:ext uri="{BB962C8B-B14F-4D97-AF65-F5344CB8AC3E}">
        <p14:creationId xmlns:p14="http://schemas.microsoft.com/office/powerpoint/2010/main" val="410644816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F88D9C2-670D-8F4F-749A-8822CBB84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BIOTECHNOLOGIE V ŽIVOTNÍM PROSTŘEDÍ</a:t>
            </a:r>
          </a:p>
        </p:txBody>
      </p:sp>
      <p:graphicFrame>
        <p:nvGraphicFramePr>
          <p:cNvPr id="7" name="Zástupný obsah 6">
            <a:extLst>
              <a:ext uri="{FF2B5EF4-FFF2-40B4-BE49-F238E27FC236}">
                <a16:creationId xmlns:a16="http://schemas.microsoft.com/office/drawing/2014/main" id="{B7B4225E-9C11-C52B-8568-4FCBD2FBC2D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80429976"/>
              </p:ext>
            </p:extLst>
          </p:nvPr>
        </p:nvGraphicFramePr>
        <p:xfrm>
          <a:off x="838200" y="1825625"/>
          <a:ext cx="1061548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3006">
                  <a:extLst>
                    <a:ext uri="{9D8B030D-6E8A-4147-A177-3AD203B41FA5}">
                      <a16:colId xmlns:a16="http://schemas.microsoft.com/office/drawing/2014/main" val="3831322722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290642827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98533613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500362994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01863861"/>
                    </a:ext>
                  </a:extLst>
                </a:gridCol>
              </a:tblGrid>
              <a:tr h="370840">
                <a:tc gridSpan="5">
                  <a:txBody>
                    <a:bodyPr/>
                    <a:lstStyle/>
                    <a:p>
                      <a:r>
                        <a:rPr lang="cs-CZ" dirty="0"/>
                        <a:t>ČÍSELNÉ HODNOCENÍ (průměrná známka)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08476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4685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Přínos pro 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1,7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29821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Osobní přínos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2,7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31486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Zpracování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4,7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0371720"/>
                  </a:ext>
                </a:extLst>
              </a:tr>
            </a:tbl>
          </a:graphicData>
        </a:graphic>
      </p:graphicFrame>
      <p:sp>
        <p:nvSpPr>
          <p:cNvPr id="3" name="TextovéPole 2">
            <a:extLst>
              <a:ext uri="{FF2B5EF4-FFF2-40B4-BE49-F238E27FC236}">
                <a16:creationId xmlns:a16="http://schemas.microsoft.com/office/drawing/2014/main" id="{9C23D1E9-EE0A-5D13-39F5-1FB64AB8035A}"/>
              </a:ext>
            </a:extLst>
          </p:cNvPr>
          <p:cNvSpPr txBox="1"/>
          <p:nvPr/>
        </p:nvSpPr>
        <p:spPr>
          <a:xfrm>
            <a:off x="838200" y="3814762"/>
            <a:ext cx="93834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Studenti N301 uvádí, že předmět je dobře zpracovaný a zajímavý, ale pro program navíc. </a:t>
            </a:r>
          </a:p>
        </p:txBody>
      </p:sp>
    </p:spTree>
    <p:extLst>
      <p:ext uri="{BB962C8B-B14F-4D97-AF65-F5344CB8AC3E}">
        <p14:creationId xmlns:p14="http://schemas.microsoft.com/office/powerpoint/2010/main" val="68054241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F88D9C2-670D-8F4F-749A-8822CBB84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ANALYTICKÁ CHEMIE V BIOCHEMII</a:t>
            </a:r>
          </a:p>
        </p:txBody>
      </p:sp>
      <p:graphicFrame>
        <p:nvGraphicFramePr>
          <p:cNvPr id="7" name="Zástupný obsah 6">
            <a:extLst>
              <a:ext uri="{FF2B5EF4-FFF2-40B4-BE49-F238E27FC236}">
                <a16:creationId xmlns:a16="http://schemas.microsoft.com/office/drawing/2014/main" id="{B7B4225E-9C11-C52B-8568-4FCBD2FBC2D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49865824"/>
              </p:ext>
            </p:extLst>
          </p:nvPr>
        </p:nvGraphicFramePr>
        <p:xfrm>
          <a:off x="838200" y="1825625"/>
          <a:ext cx="1061548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3006">
                  <a:extLst>
                    <a:ext uri="{9D8B030D-6E8A-4147-A177-3AD203B41FA5}">
                      <a16:colId xmlns:a16="http://schemas.microsoft.com/office/drawing/2014/main" val="3831322722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290642827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98533613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500362994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01863861"/>
                    </a:ext>
                  </a:extLst>
                </a:gridCol>
              </a:tblGrid>
              <a:tr h="370840">
                <a:tc gridSpan="5">
                  <a:txBody>
                    <a:bodyPr/>
                    <a:lstStyle/>
                    <a:p>
                      <a:r>
                        <a:rPr lang="cs-CZ" dirty="0"/>
                        <a:t>ČÍSELNÉ HODNOCENÍ (průměrná známka)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08476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4685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Přínos pro 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29821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Osobní přínos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4,5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31486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Zpracování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0371720"/>
                  </a:ext>
                </a:extLst>
              </a:tr>
            </a:tbl>
          </a:graphicData>
        </a:graphic>
      </p:graphicFrame>
      <p:sp>
        <p:nvSpPr>
          <p:cNvPr id="4" name="TextovéPole 3">
            <a:extLst>
              <a:ext uri="{FF2B5EF4-FFF2-40B4-BE49-F238E27FC236}">
                <a16:creationId xmlns:a16="http://schemas.microsoft.com/office/drawing/2014/main" id="{51486CC8-C99C-A39D-207D-94F8C579B57B}"/>
              </a:ext>
            </a:extLst>
          </p:cNvPr>
          <p:cNvSpPr txBox="1"/>
          <p:nvPr/>
        </p:nvSpPr>
        <p:spPr>
          <a:xfrm>
            <a:off x="664028" y="3858305"/>
            <a:ext cx="109619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Studentovi N310 vadilo, že studenti vzájemně zpracovávali témata k SZZ, jelikož se kvalita těchto prací značně lišila.  Na druhou stranu oceňuje následné diskuze. </a:t>
            </a:r>
          </a:p>
        </p:txBody>
      </p:sp>
    </p:spTree>
    <p:extLst>
      <p:ext uri="{BB962C8B-B14F-4D97-AF65-F5344CB8AC3E}">
        <p14:creationId xmlns:p14="http://schemas.microsoft.com/office/powerpoint/2010/main" val="379140716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F88D9C2-670D-8F4F-749A-8822CBB84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MIKROBILOGIE ŽIVOTNÍHO PROSTŘEDÍ</a:t>
            </a:r>
          </a:p>
        </p:txBody>
      </p:sp>
      <p:graphicFrame>
        <p:nvGraphicFramePr>
          <p:cNvPr id="7" name="Zástupný obsah 6">
            <a:extLst>
              <a:ext uri="{FF2B5EF4-FFF2-40B4-BE49-F238E27FC236}">
                <a16:creationId xmlns:a16="http://schemas.microsoft.com/office/drawing/2014/main" id="{B7B4225E-9C11-C52B-8568-4FCBD2FBC2D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84752359"/>
              </p:ext>
            </p:extLst>
          </p:nvPr>
        </p:nvGraphicFramePr>
        <p:xfrm>
          <a:off x="838200" y="1825625"/>
          <a:ext cx="1061548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3006">
                  <a:extLst>
                    <a:ext uri="{9D8B030D-6E8A-4147-A177-3AD203B41FA5}">
                      <a16:colId xmlns:a16="http://schemas.microsoft.com/office/drawing/2014/main" val="3831322722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290642827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98533613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500362994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01863861"/>
                    </a:ext>
                  </a:extLst>
                </a:gridCol>
              </a:tblGrid>
              <a:tr h="370840">
                <a:tc gridSpan="5">
                  <a:txBody>
                    <a:bodyPr/>
                    <a:lstStyle/>
                    <a:p>
                      <a:r>
                        <a:rPr lang="cs-CZ" dirty="0"/>
                        <a:t>ČÍSELNÉ HODNOCENÍ (průměrná známka)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08476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4685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Přínos pro 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4,7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29821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Osobní přínos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3,7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31486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Zpracování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0371720"/>
                  </a:ext>
                </a:extLst>
              </a:tr>
            </a:tbl>
          </a:graphicData>
        </a:graphic>
      </p:graphicFrame>
      <p:sp>
        <p:nvSpPr>
          <p:cNvPr id="3" name="TextovéPole 2">
            <a:extLst>
              <a:ext uri="{FF2B5EF4-FFF2-40B4-BE49-F238E27FC236}">
                <a16:creationId xmlns:a16="http://schemas.microsoft.com/office/drawing/2014/main" id="{075D8E06-5EB2-5A98-466D-649622DD84B7}"/>
              </a:ext>
            </a:extLst>
          </p:cNvPr>
          <p:cNvSpPr txBox="1"/>
          <p:nvPr/>
        </p:nvSpPr>
        <p:spPr>
          <a:xfrm>
            <a:off x="740228" y="3979346"/>
            <a:ext cx="101781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Student N301 velmi oceňuje způsob výuky pana profesora Uhlíka.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Jeden ze studentů N302 neschvaluje prezentace v anglickém jazyce s českým výkladem. </a:t>
            </a:r>
          </a:p>
        </p:txBody>
      </p:sp>
    </p:spTree>
    <p:extLst>
      <p:ext uri="{BB962C8B-B14F-4D97-AF65-F5344CB8AC3E}">
        <p14:creationId xmlns:p14="http://schemas.microsoft.com/office/powerpoint/2010/main" val="134074975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F88D9C2-670D-8F4F-749A-8822CBB84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BIOLÉČIVA</a:t>
            </a:r>
          </a:p>
        </p:txBody>
      </p:sp>
      <p:graphicFrame>
        <p:nvGraphicFramePr>
          <p:cNvPr id="7" name="Zástupný obsah 6">
            <a:extLst>
              <a:ext uri="{FF2B5EF4-FFF2-40B4-BE49-F238E27FC236}">
                <a16:creationId xmlns:a16="http://schemas.microsoft.com/office/drawing/2014/main" id="{B7B4225E-9C11-C52B-8568-4FCBD2FBC2D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387345"/>
              </p:ext>
            </p:extLst>
          </p:nvPr>
        </p:nvGraphicFramePr>
        <p:xfrm>
          <a:off x="838200" y="1825625"/>
          <a:ext cx="1061548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3006">
                  <a:extLst>
                    <a:ext uri="{9D8B030D-6E8A-4147-A177-3AD203B41FA5}">
                      <a16:colId xmlns:a16="http://schemas.microsoft.com/office/drawing/2014/main" val="3831322722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290642827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98533613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500362994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01863861"/>
                    </a:ext>
                  </a:extLst>
                </a:gridCol>
              </a:tblGrid>
              <a:tr h="370840">
                <a:tc gridSpan="5">
                  <a:txBody>
                    <a:bodyPr/>
                    <a:lstStyle/>
                    <a:p>
                      <a:r>
                        <a:rPr lang="cs-CZ" dirty="0"/>
                        <a:t>ČÍSELNÉ HODNOCENÍ (průměrná známka)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08476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4685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Přínos pro 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4,9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29821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Osobní přínos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4,9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31486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Zpracování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4,9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4,5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0371720"/>
                  </a:ext>
                </a:extLst>
              </a:tr>
            </a:tbl>
          </a:graphicData>
        </a:graphic>
      </p:graphicFrame>
      <p:sp>
        <p:nvSpPr>
          <p:cNvPr id="3" name="TextovéPole 2">
            <a:extLst>
              <a:ext uri="{FF2B5EF4-FFF2-40B4-BE49-F238E27FC236}">
                <a16:creationId xmlns:a16="http://schemas.microsoft.com/office/drawing/2014/main" id="{F708FE13-CD53-4105-66B7-9D3817BB91F4}"/>
              </a:ext>
            </a:extLst>
          </p:cNvPr>
          <p:cNvSpPr txBox="1"/>
          <p:nvPr/>
        </p:nvSpPr>
        <p:spPr>
          <a:xfrm>
            <a:off x="838200" y="4027714"/>
            <a:ext cx="94814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Studenti N301 nemají k tomuto předmětu větší výhrady. Naopak většina ho řadí k nejlepším za studium. </a:t>
            </a:r>
          </a:p>
        </p:txBody>
      </p:sp>
    </p:spTree>
    <p:extLst>
      <p:ext uri="{BB962C8B-B14F-4D97-AF65-F5344CB8AC3E}">
        <p14:creationId xmlns:p14="http://schemas.microsoft.com/office/powerpoint/2010/main" val="215653826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F88D9C2-670D-8F4F-749A-8822CBB84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SEMINÁŘ STRUKTURNÍ BIOINFORMATIKY</a:t>
            </a:r>
          </a:p>
        </p:txBody>
      </p:sp>
      <p:graphicFrame>
        <p:nvGraphicFramePr>
          <p:cNvPr id="7" name="Zástupný obsah 6">
            <a:extLst>
              <a:ext uri="{FF2B5EF4-FFF2-40B4-BE49-F238E27FC236}">
                <a16:creationId xmlns:a16="http://schemas.microsoft.com/office/drawing/2014/main" id="{B7B4225E-9C11-C52B-8568-4FCBD2FBC2D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70783013"/>
              </p:ext>
            </p:extLst>
          </p:nvPr>
        </p:nvGraphicFramePr>
        <p:xfrm>
          <a:off x="838200" y="1825625"/>
          <a:ext cx="1061548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3006">
                  <a:extLst>
                    <a:ext uri="{9D8B030D-6E8A-4147-A177-3AD203B41FA5}">
                      <a16:colId xmlns:a16="http://schemas.microsoft.com/office/drawing/2014/main" val="3831322722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290642827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98533613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500362994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01863861"/>
                    </a:ext>
                  </a:extLst>
                </a:gridCol>
              </a:tblGrid>
              <a:tr h="370840">
                <a:tc gridSpan="5">
                  <a:txBody>
                    <a:bodyPr/>
                    <a:lstStyle/>
                    <a:p>
                      <a:r>
                        <a:rPr lang="cs-CZ" dirty="0"/>
                        <a:t>ČÍSELNÉ HODNOCENÍ (průměrná známka)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08476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4685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Přínos pro 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29821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Osobní přínos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31486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Zpracování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0371720"/>
                  </a:ext>
                </a:extLst>
              </a:tr>
            </a:tbl>
          </a:graphicData>
        </a:graphic>
      </p:graphicFrame>
      <p:sp>
        <p:nvSpPr>
          <p:cNvPr id="3" name="TextovéPole 2">
            <a:extLst>
              <a:ext uri="{FF2B5EF4-FFF2-40B4-BE49-F238E27FC236}">
                <a16:creationId xmlns:a16="http://schemas.microsoft.com/office/drawing/2014/main" id="{D306A938-879B-B0DB-A258-9B31ECC063F3}"/>
              </a:ext>
            </a:extLst>
          </p:cNvPr>
          <p:cNvSpPr txBox="1"/>
          <p:nvPr/>
        </p:nvSpPr>
        <p:spPr>
          <a:xfrm>
            <a:off x="838200" y="3897703"/>
            <a:ext cx="7086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Student N302 uvádí, že je to skvělé zpestření nad rámec oboru. </a:t>
            </a:r>
          </a:p>
        </p:txBody>
      </p:sp>
    </p:spTree>
    <p:extLst>
      <p:ext uri="{BB962C8B-B14F-4D97-AF65-F5344CB8AC3E}">
        <p14:creationId xmlns:p14="http://schemas.microsoft.com/office/powerpoint/2010/main" val="217417871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F88D9C2-670D-8F4F-749A-8822CBB84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MOLEKULÁRNÍ MECHANISMY BAKTERIÁLNÍ VIRULENCE</a:t>
            </a:r>
          </a:p>
        </p:txBody>
      </p:sp>
      <p:graphicFrame>
        <p:nvGraphicFramePr>
          <p:cNvPr id="7" name="Zástupný obsah 6">
            <a:extLst>
              <a:ext uri="{FF2B5EF4-FFF2-40B4-BE49-F238E27FC236}">
                <a16:creationId xmlns:a16="http://schemas.microsoft.com/office/drawing/2014/main" id="{B7B4225E-9C11-C52B-8568-4FCBD2FBC2D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89382157"/>
              </p:ext>
            </p:extLst>
          </p:nvPr>
        </p:nvGraphicFramePr>
        <p:xfrm>
          <a:off x="838200" y="1825625"/>
          <a:ext cx="1061548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3006">
                  <a:extLst>
                    <a:ext uri="{9D8B030D-6E8A-4147-A177-3AD203B41FA5}">
                      <a16:colId xmlns:a16="http://schemas.microsoft.com/office/drawing/2014/main" val="3831322722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290642827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98533613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500362994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01863861"/>
                    </a:ext>
                  </a:extLst>
                </a:gridCol>
              </a:tblGrid>
              <a:tr h="370840">
                <a:tc gridSpan="5">
                  <a:txBody>
                    <a:bodyPr/>
                    <a:lstStyle/>
                    <a:p>
                      <a:r>
                        <a:rPr lang="cs-CZ" dirty="0"/>
                        <a:t>ČÍSELNÉ HODNOCENÍ (průměrná známka)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08476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4685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Přínos pro 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2,3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29821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Osobní přínos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2,7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31486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Zpracování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1,7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0371720"/>
                  </a:ext>
                </a:extLst>
              </a:tr>
            </a:tbl>
          </a:graphicData>
        </a:graphic>
      </p:graphicFrame>
      <p:sp>
        <p:nvSpPr>
          <p:cNvPr id="3" name="TextovéPole 2">
            <a:extLst>
              <a:ext uri="{FF2B5EF4-FFF2-40B4-BE49-F238E27FC236}">
                <a16:creationId xmlns:a16="http://schemas.microsoft.com/office/drawing/2014/main" id="{422F6EF3-D435-BACF-6D91-09E46111BDCB}"/>
              </a:ext>
            </a:extLst>
          </p:cNvPr>
          <p:cNvSpPr txBox="1"/>
          <p:nvPr/>
        </p:nvSpPr>
        <p:spPr>
          <a:xfrm>
            <a:off x="838200" y="4027714"/>
            <a:ext cx="81969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Studenti N301 komentují špatnou atmosféru na kurzu.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Student N302 komentuje nadbytek imunologie v kurzu. </a:t>
            </a:r>
          </a:p>
        </p:txBody>
      </p:sp>
    </p:spTree>
    <p:extLst>
      <p:ext uri="{BB962C8B-B14F-4D97-AF65-F5344CB8AC3E}">
        <p14:creationId xmlns:p14="http://schemas.microsoft.com/office/powerpoint/2010/main" val="40897993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21723185-EF9D-CB7B-2002-5F4A4FB42C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895249"/>
            <a:ext cx="9144000" cy="2387600"/>
          </a:xfrm>
        </p:spPr>
        <p:txBody>
          <a:bodyPr/>
          <a:lstStyle/>
          <a:p>
            <a:r>
              <a:rPr lang="cs-CZ" dirty="0"/>
              <a:t>VYHODNOCENÍ JEDNOTLIVÝCH PŘEDMĚTŮ </a:t>
            </a:r>
          </a:p>
        </p:txBody>
      </p:sp>
    </p:spTree>
    <p:extLst>
      <p:ext uri="{BB962C8B-B14F-4D97-AF65-F5344CB8AC3E}">
        <p14:creationId xmlns:p14="http://schemas.microsoft.com/office/powerpoint/2010/main" val="158462684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F88D9C2-670D-8F4F-749A-8822CBB84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ZÁKLADY PATOLOGIE ČLOVĚKA</a:t>
            </a:r>
          </a:p>
        </p:txBody>
      </p:sp>
      <p:graphicFrame>
        <p:nvGraphicFramePr>
          <p:cNvPr id="7" name="Zástupný obsah 6">
            <a:extLst>
              <a:ext uri="{FF2B5EF4-FFF2-40B4-BE49-F238E27FC236}">
                <a16:creationId xmlns:a16="http://schemas.microsoft.com/office/drawing/2014/main" id="{B7B4225E-9C11-C52B-8568-4FCBD2FBC2D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48643909"/>
              </p:ext>
            </p:extLst>
          </p:nvPr>
        </p:nvGraphicFramePr>
        <p:xfrm>
          <a:off x="838200" y="1825625"/>
          <a:ext cx="1061548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3006">
                  <a:extLst>
                    <a:ext uri="{9D8B030D-6E8A-4147-A177-3AD203B41FA5}">
                      <a16:colId xmlns:a16="http://schemas.microsoft.com/office/drawing/2014/main" val="3831322722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290642827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98533613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500362994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01863861"/>
                    </a:ext>
                  </a:extLst>
                </a:gridCol>
              </a:tblGrid>
              <a:tr h="370840">
                <a:tc gridSpan="5">
                  <a:txBody>
                    <a:bodyPr/>
                    <a:lstStyle/>
                    <a:p>
                      <a:r>
                        <a:rPr lang="cs-CZ" dirty="0"/>
                        <a:t>ČÍSELNÉ HODNOCENÍ (průměrná známka)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08476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4685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Přínos pro 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4,6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4,5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29821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Osobní přínos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4,6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4,5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31486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Zpracování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4,7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0371720"/>
                  </a:ext>
                </a:extLst>
              </a:tr>
            </a:tbl>
          </a:graphicData>
        </a:graphic>
      </p:graphicFrame>
      <p:sp>
        <p:nvSpPr>
          <p:cNvPr id="3" name="TextovéPole 2">
            <a:extLst>
              <a:ext uri="{FF2B5EF4-FFF2-40B4-BE49-F238E27FC236}">
                <a16:creationId xmlns:a16="http://schemas.microsoft.com/office/drawing/2014/main" id="{03B030A6-E2D4-4D00-9560-FD976BC2F010}"/>
              </a:ext>
            </a:extLst>
          </p:cNvPr>
          <p:cNvSpPr txBox="1"/>
          <p:nvPr/>
        </p:nvSpPr>
        <p:spPr>
          <a:xfrm>
            <a:off x="696685" y="3897086"/>
            <a:ext cx="101672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Studenti N301 uvádí, že předmět je přínosnější než Pathobiochemie. Jeden student navrhl přeřazení do jiného semestru. </a:t>
            </a:r>
          </a:p>
        </p:txBody>
      </p:sp>
    </p:spTree>
    <p:extLst>
      <p:ext uri="{BB962C8B-B14F-4D97-AF65-F5344CB8AC3E}">
        <p14:creationId xmlns:p14="http://schemas.microsoft.com/office/powerpoint/2010/main" val="335872158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F88D9C2-670D-8F4F-749A-8822CBB84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INTERPRETACE CHROMATOGRAFICKÝCH A HMOTNOSTNĚ-SPEKTROMETRICKÝCH DAT</a:t>
            </a:r>
          </a:p>
        </p:txBody>
      </p:sp>
      <p:graphicFrame>
        <p:nvGraphicFramePr>
          <p:cNvPr id="7" name="Zástupný obsah 6">
            <a:extLst>
              <a:ext uri="{FF2B5EF4-FFF2-40B4-BE49-F238E27FC236}">
                <a16:creationId xmlns:a16="http://schemas.microsoft.com/office/drawing/2014/main" id="{B7B4225E-9C11-C52B-8568-4FCBD2FBC2D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52128286"/>
              </p:ext>
            </p:extLst>
          </p:nvPr>
        </p:nvGraphicFramePr>
        <p:xfrm>
          <a:off x="838200" y="1825625"/>
          <a:ext cx="1061548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3006">
                  <a:extLst>
                    <a:ext uri="{9D8B030D-6E8A-4147-A177-3AD203B41FA5}">
                      <a16:colId xmlns:a16="http://schemas.microsoft.com/office/drawing/2014/main" val="3831322722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290642827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98533613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500362994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01863861"/>
                    </a:ext>
                  </a:extLst>
                </a:gridCol>
              </a:tblGrid>
              <a:tr h="370840">
                <a:tc gridSpan="5">
                  <a:txBody>
                    <a:bodyPr/>
                    <a:lstStyle/>
                    <a:p>
                      <a:r>
                        <a:rPr lang="cs-CZ" dirty="0"/>
                        <a:t>ČÍSELNÉ HODNOCENÍ (průměrná známka)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08476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4685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Přínos pro 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4,1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29821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Osobní přínos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4,1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31486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Zpracování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3,3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0371720"/>
                  </a:ext>
                </a:extLst>
              </a:tr>
            </a:tbl>
          </a:graphicData>
        </a:graphic>
      </p:graphicFrame>
      <p:sp>
        <p:nvSpPr>
          <p:cNvPr id="3" name="TextovéPole 2">
            <a:extLst>
              <a:ext uri="{FF2B5EF4-FFF2-40B4-BE49-F238E27FC236}">
                <a16:creationId xmlns:a16="http://schemas.microsoft.com/office/drawing/2014/main" id="{B0078095-2A0F-333C-753C-B0F13DA51175}"/>
              </a:ext>
            </a:extLst>
          </p:cNvPr>
          <p:cNvSpPr txBox="1"/>
          <p:nvPr/>
        </p:nvSpPr>
        <p:spPr>
          <a:xfrm>
            <a:off x="838200" y="3919639"/>
            <a:ext cx="47570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Studen vytýká, že ne vše pochopil. </a:t>
            </a:r>
          </a:p>
        </p:txBody>
      </p:sp>
    </p:spTree>
    <p:extLst>
      <p:ext uri="{BB962C8B-B14F-4D97-AF65-F5344CB8AC3E}">
        <p14:creationId xmlns:p14="http://schemas.microsoft.com/office/powerpoint/2010/main" val="55982014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F88D9C2-670D-8F4F-749A-8822CBB84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FORENZNÍ ANALÝZA KOVOVÝCH A ANORGANICKÝCH NEKOVOVÝCH PŘEDMĚTŮ</a:t>
            </a:r>
          </a:p>
        </p:txBody>
      </p:sp>
      <p:graphicFrame>
        <p:nvGraphicFramePr>
          <p:cNvPr id="7" name="Zástupný obsah 6">
            <a:extLst>
              <a:ext uri="{FF2B5EF4-FFF2-40B4-BE49-F238E27FC236}">
                <a16:creationId xmlns:a16="http://schemas.microsoft.com/office/drawing/2014/main" id="{B7B4225E-9C11-C52B-8568-4FCBD2FBC2D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22753275"/>
              </p:ext>
            </p:extLst>
          </p:nvPr>
        </p:nvGraphicFramePr>
        <p:xfrm>
          <a:off x="838200" y="1825625"/>
          <a:ext cx="1061548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3006">
                  <a:extLst>
                    <a:ext uri="{9D8B030D-6E8A-4147-A177-3AD203B41FA5}">
                      <a16:colId xmlns:a16="http://schemas.microsoft.com/office/drawing/2014/main" val="3831322722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290642827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98533613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500362994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01863861"/>
                    </a:ext>
                  </a:extLst>
                </a:gridCol>
              </a:tblGrid>
              <a:tr h="370840">
                <a:tc gridSpan="5">
                  <a:txBody>
                    <a:bodyPr/>
                    <a:lstStyle/>
                    <a:p>
                      <a:r>
                        <a:rPr lang="cs-CZ" dirty="0"/>
                        <a:t>ČÍSELNÉ HODNOCENÍ (průměrná známka)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08476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4685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Přínos pro 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2,8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29821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Osobní přínos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3,2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31486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Zpracování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3,8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03717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805549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F88D9C2-670D-8F4F-749A-8822CBB84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FARMACEUTICKÁ MIKROBIOLOGIE</a:t>
            </a:r>
          </a:p>
        </p:txBody>
      </p:sp>
      <p:graphicFrame>
        <p:nvGraphicFramePr>
          <p:cNvPr id="7" name="Zástupný obsah 6">
            <a:extLst>
              <a:ext uri="{FF2B5EF4-FFF2-40B4-BE49-F238E27FC236}">
                <a16:creationId xmlns:a16="http://schemas.microsoft.com/office/drawing/2014/main" id="{B7B4225E-9C11-C52B-8568-4FCBD2FBC2D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32081390"/>
              </p:ext>
            </p:extLst>
          </p:nvPr>
        </p:nvGraphicFramePr>
        <p:xfrm>
          <a:off x="838200" y="1825625"/>
          <a:ext cx="1061548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3006">
                  <a:extLst>
                    <a:ext uri="{9D8B030D-6E8A-4147-A177-3AD203B41FA5}">
                      <a16:colId xmlns:a16="http://schemas.microsoft.com/office/drawing/2014/main" val="3831322722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290642827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98533613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500362994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01863861"/>
                    </a:ext>
                  </a:extLst>
                </a:gridCol>
              </a:tblGrid>
              <a:tr h="370840">
                <a:tc gridSpan="5">
                  <a:txBody>
                    <a:bodyPr/>
                    <a:lstStyle/>
                    <a:p>
                      <a:r>
                        <a:rPr lang="cs-CZ" dirty="0"/>
                        <a:t>ČÍSELNÉ HODNOCENÍ (průměrná známka)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08476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4685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Přínos pro 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3,3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29821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Osobní přínos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3,3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31486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Zpracování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3,3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0371720"/>
                  </a:ext>
                </a:extLst>
              </a:tr>
            </a:tbl>
          </a:graphicData>
        </a:graphic>
      </p:graphicFrame>
      <p:sp>
        <p:nvSpPr>
          <p:cNvPr id="3" name="TextovéPole 2">
            <a:extLst>
              <a:ext uri="{FF2B5EF4-FFF2-40B4-BE49-F238E27FC236}">
                <a16:creationId xmlns:a16="http://schemas.microsoft.com/office/drawing/2014/main" id="{F891F2CD-516C-3212-45BE-6B67D12B0AF6}"/>
              </a:ext>
            </a:extLst>
          </p:cNvPr>
          <p:cNvSpPr txBox="1"/>
          <p:nvPr/>
        </p:nvSpPr>
        <p:spPr>
          <a:xfrm>
            <a:off x="838200" y="3995057"/>
            <a:ext cx="79139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Podle studenta N306 je předmět náročný, ale zajímavý. </a:t>
            </a:r>
          </a:p>
        </p:txBody>
      </p:sp>
    </p:spTree>
    <p:extLst>
      <p:ext uri="{BB962C8B-B14F-4D97-AF65-F5344CB8AC3E}">
        <p14:creationId xmlns:p14="http://schemas.microsoft.com/office/powerpoint/2010/main" val="400102815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F88D9C2-670D-8F4F-749A-8822CBB84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CHEMOMETRIE</a:t>
            </a:r>
          </a:p>
        </p:txBody>
      </p:sp>
      <p:graphicFrame>
        <p:nvGraphicFramePr>
          <p:cNvPr id="7" name="Zástupný obsah 6">
            <a:extLst>
              <a:ext uri="{FF2B5EF4-FFF2-40B4-BE49-F238E27FC236}">
                <a16:creationId xmlns:a16="http://schemas.microsoft.com/office/drawing/2014/main" id="{B7B4225E-9C11-C52B-8568-4FCBD2FBC2D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93445929"/>
              </p:ext>
            </p:extLst>
          </p:nvPr>
        </p:nvGraphicFramePr>
        <p:xfrm>
          <a:off x="838200" y="1825625"/>
          <a:ext cx="1061548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3006">
                  <a:extLst>
                    <a:ext uri="{9D8B030D-6E8A-4147-A177-3AD203B41FA5}">
                      <a16:colId xmlns:a16="http://schemas.microsoft.com/office/drawing/2014/main" val="3831322722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290642827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98533613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500362994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01863861"/>
                    </a:ext>
                  </a:extLst>
                </a:gridCol>
              </a:tblGrid>
              <a:tr h="370840">
                <a:tc gridSpan="5">
                  <a:txBody>
                    <a:bodyPr/>
                    <a:lstStyle/>
                    <a:p>
                      <a:r>
                        <a:rPr lang="cs-CZ" dirty="0"/>
                        <a:t>ČÍSELNÉ HODNOCENÍ (průměrná známka)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08476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4685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Přínos pro 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29821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Osobní přínos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31486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Zpracování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03717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600691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F88D9C2-670D-8F4F-749A-8822CBB84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DATABÁZE V CHEMICKÉ A FORENZNÍ ANALÝZE</a:t>
            </a:r>
          </a:p>
        </p:txBody>
      </p:sp>
      <p:graphicFrame>
        <p:nvGraphicFramePr>
          <p:cNvPr id="7" name="Zástupný obsah 6">
            <a:extLst>
              <a:ext uri="{FF2B5EF4-FFF2-40B4-BE49-F238E27FC236}">
                <a16:creationId xmlns:a16="http://schemas.microsoft.com/office/drawing/2014/main" id="{B7B4225E-9C11-C52B-8568-4FCBD2FBC2D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59980476"/>
              </p:ext>
            </p:extLst>
          </p:nvPr>
        </p:nvGraphicFramePr>
        <p:xfrm>
          <a:off x="838200" y="1825625"/>
          <a:ext cx="1061548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3006">
                  <a:extLst>
                    <a:ext uri="{9D8B030D-6E8A-4147-A177-3AD203B41FA5}">
                      <a16:colId xmlns:a16="http://schemas.microsoft.com/office/drawing/2014/main" val="3831322722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290642827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98533613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500362994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01863861"/>
                    </a:ext>
                  </a:extLst>
                </a:gridCol>
              </a:tblGrid>
              <a:tr h="370840">
                <a:tc gridSpan="5">
                  <a:txBody>
                    <a:bodyPr/>
                    <a:lstStyle/>
                    <a:p>
                      <a:r>
                        <a:rPr lang="cs-CZ" dirty="0"/>
                        <a:t>ČÍSELNÉ HODNOCENÍ (průměrná známka)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08476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4685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Přínos pro 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2,6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29821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Osobní přínos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2,6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31486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Zpracování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3,1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03717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012704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F88D9C2-670D-8F4F-749A-8822CBB84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ÚVOD DO KRIMINALISTICKÉ ODOROLOGIE</a:t>
            </a:r>
          </a:p>
        </p:txBody>
      </p:sp>
      <p:graphicFrame>
        <p:nvGraphicFramePr>
          <p:cNvPr id="7" name="Zástupný obsah 6">
            <a:extLst>
              <a:ext uri="{FF2B5EF4-FFF2-40B4-BE49-F238E27FC236}">
                <a16:creationId xmlns:a16="http://schemas.microsoft.com/office/drawing/2014/main" id="{B7B4225E-9C11-C52B-8568-4FCBD2FBC2D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25707538"/>
              </p:ext>
            </p:extLst>
          </p:nvPr>
        </p:nvGraphicFramePr>
        <p:xfrm>
          <a:off x="838200" y="1825625"/>
          <a:ext cx="1061548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3006">
                  <a:extLst>
                    <a:ext uri="{9D8B030D-6E8A-4147-A177-3AD203B41FA5}">
                      <a16:colId xmlns:a16="http://schemas.microsoft.com/office/drawing/2014/main" val="3831322722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290642827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98533613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500362994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01863861"/>
                    </a:ext>
                  </a:extLst>
                </a:gridCol>
              </a:tblGrid>
              <a:tr h="370840">
                <a:tc gridSpan="5">
                  <a:txBody>
                    <a:bodyPr/>
                    <a:lstStyle/>
                    <a:p>
                      <a:r>
                        <a:rPr lang="cs-CZ" dirty="0"/>
                        <a:t>ČÍSELNÉ HODNOCENÍ (průměrná známka)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08476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4685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Přínos pro 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2,7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29821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Osobní přínos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2,3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31486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Zpracování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2,7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0371720"/>
                  </a:ext>
                </a:extLst>
              </a:tr>
            </a:tbl>
          </a:graphicData>
        </a:graphic>
      </p:graphicFrame>
      <p:sp>
        <p:nvSpPr>
          <p:cNvPr id="3" name="TextovéPole 2">
            <a:extLst>
              <a:ext uri="{FF2B5EF4-FFF2-40B4-BE49-F238E27FC236}">
                <a16:creationId xmlns:a16="http://schemas.microsoft.com/office/drawing/2014/main" id="{4C747676-2817-0B90-6EED-B2A7891ED9AE}"/>
              </a:ext>
            </a:extLst>
          </p:cNvPr>
          <p:cNvSpPr txBox="1"/>
          <p:nvPr/>
        </p:nvSpPr>
        <p:spPr>
          <a:xfrm>
            <a:off x="838200" y="4027714"/>
            <a:ext cx="81969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Velmi málo informací. Obsah by bylo možné odpřednášet za dvě přednášky.</a:t>
            </a:r>
          </a:p>
        </p:txBody>
      </p:sp>
    </p:spTree>
    <p:extLst>
      <p:ext uri="{BB962C8B-B14F-4D97-AF65-F5344CB8AC3E}">
        <p14:creationId xmlns:p14="http://schemas.microsoft.com/office/powerpoint/2010/main" val="56631776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F88D9C2-670D-8F4F-749A-8822CBB84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STRATEGIE PRŮKAZŮ FALŠOVÁNÍ POTRAVIN A DOPLŇKŮ STRAVY</a:t>
            </a:r>
          </a:p>
        </p:txBody>
      </p:sp>
      <p:graphicFrame>
        <p:nvGraphicFramePr>
          <p:cNvPr id="7" name="Zástupný obsah 6">
            <a:extLst>
              <a:ext uri="{FF2B5EF4-FFF2-40B4-BE49-F238E27FC236}">
                <a16:creationId xmlns:a16="http://schemas.microsoft.com/office/drawing/2014/main" id="{B7B4225E-9C11-C52B-8568-4FCBD2FBC2D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597026"/>
              </p:ext>
            </p:extLst>
          </p:nvPr>
        </p:nvGraphicFramePr>
        <p:xfrm>
          <a:off x="838200" y="1825625"/>
          <a:ext cx="1061548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3006">
                  <a:extLst>
                    <a:ext uri="{9D8B030D-6E8A-4147-A177-3AD203B41FA5}">
                      <a16:colId xmlns:a16="http://schemas.microsoft.com/office/drawing/2014/main" val="3831322722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290642827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98533613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500362994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01863861"/>
                    </a:ext>
                  </a:extLst>
                </a:gridCol>
              </a:tblGrid>
              <a:tr h="370840">
                <a:tc gridSpan="5">
                  <a:txBody>
                    <a:bodyPr/>
                    <a:lstStyle/>
                    <a:p>
                      <a:r>
                        <a:rPr lang="cs-CZ" dirty="0"/>
                        <a:t>ČÍSELNÉ HODNOCENÍ (průměrná známka)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08476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4685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Přínos pro 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29821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Osobní přínos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31486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Zpracování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03717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753467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F88D9C2-670D-8F4F-749A-8822CBB84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NMR PRO STUDIUM PŘÍRODNÍCH LÁTEK </a:t>
            </a:r>
          </a:p>
        </p:txBody>
      </p:sp>
      <p:graphicFrame>
        <p:nvGraphicFramePr>
          <p:cNvPr id="7" name="Zástupný obsah 6">
            <a:extLst>
              <a:ext uri="{FF2B5EF4-FFF2-40B4-BE49-F238E27FC236}">
                <a16:creationId xmlns:a16="http://schemas.microsoft.com/office/drawing/2014/main" id="{B7B4225E-9C11-C52B-8568-4FCBD2FBC2D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57550779"/>
              </p:ext>
            </p:extLst>
          </p:nvPr>
        </p:nvGraphicFramePr>
        <p:xfrm>
          <a:off x="838200" y="1825625"/>
          <a:ext cx="1061548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3006">
                  <a:extLst>
                    <a:ext uri="{9D8B030D-6E8A-4147-A177-3AD203B41FA5}">
                      <a16:colId xmlns:a16="http://schemas.microsoft.com/office/drawing/2014/main" val="3831322722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290642827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98533613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500362994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01863861"/>
                    </a:ext>
                  </a:extLst>
                </a:gridCol>
              </a:tblGrid>
              <a:tr h="370840">
                <a:tc gridSpan="5">
                  <a:txBody>
                    <a:bodyPr/>
                    <a:lstStyle/>
                    <a:p>
                      <a:r>
                        <a:rPr lang="cs-CZ" dirty="0"/>
                        <a:t>ČÍSELNÉ HODNOCENÍ (průměrná známka)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08476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4685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Přínos pro 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29821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Osobní přínos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31486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Zpracování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03717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575368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F88D9C2-670D-8F4F-749A-8822CBB84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ANALÝZA Z HLEDISKA VZORKU: BIOLOGICKÉ MATERIÁLY</a:t>
            </a:r>
          </a:p>
        </p:txBody>
      </p:sp>
      <p:graphicFrame>
        <p:nvGraphicFramePr>
          <p:cNvPr id="7" name="Zástupný obsah 6">
            <a:extLst>
              <a:ext uri="{FF2B5EF4-FFF2-40B4-BE49-F238E27FC236}">
                <a16:creationId xmlns:a16="http://schemas.microsoft.com/office/drawing/2014/main" id="{B7B4225E-9C11-C52B-8568-4FCBD2FBC2D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17686731"/>
              </p:ext>
            </p:extLst>
          </p:nvPr>
        </p:nvGraphicFramePr>
        <p:xfrm>
          <a:off x="838200" y="1825625"/>
          <a:ext cx="1061548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3006">
                  <a:extLst>
                    <a:ext uri="{9D8B030D-6E8A-4147-A177-3AD203B41FA5}">
                      <a16:colId xmlns:a16="http://schemas.microsoft.com/office/drawing/2014/main" val="3831322722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290642827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98533613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500362994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01863861"/>
                    </a:ext>
                  </a:extLst>
                </a:gridCol>
              </a:tblGrid>
              <a:tr h="370840">
                <a:tc gridSpan="5">
                  <a:txBody>
                    <a:bodyPr/>
                    <a:lstStyle/>
                    <a:p>
                      <a:r>
                        <a:rPr lang="cs-CZ" dirty="0"/>
                        <a:t>ČÍSELNÉ HODNOCENÍ (průměrná známka)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08476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4685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Přínos pro 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29821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Osobní přínos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31486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Zpracování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3,3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03717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18050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F88D9C2-670D-8F4F-749A-8822CBB84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STATISTICKÁ ANALÝZA</a:t>
            </a:r>
          </a:p>
        </p:txBody>
      </p:sp>
      <p:graphicFrame>
        <p:nvGraphicFramePr>
          <p:cNvPr id="7" name="Zástupný obsah 6">
            <a:extLst>
              <a:ext uri="{FF2B5EF4-FFF2-40B4-BE49-F238E27FC236}">
                <a16:creationId xmlns:a16="http://schemas.microsoft.com/office/drawing/2014/main" id="{B7B4225E-9C11-C52B-8568-4FCBD2FBC2DD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61548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3006">
                  <a:extLst>
                    <a:ext uri="{9D8B030D-6E8A-4147-A177-3AD203B41FA5}">
                      <a16:colId xmlns:a16="http://schemas.microsoft.com/office/drawing/2014/main" val="3831322722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290642827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98533613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500362994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01863861"/>
                    </a:ext>
                  </a:extLst>
                </a:gridCol>
              </a:tblGrid>
              <a:tr h="370840">
                <a:tc gridSpan="5">
                  <a:txBody>
                    <a:bodyPr/>
                    <a:lstStyle/>
                    <a:p>
                      <a:r>
                        <a:rPr lang="cs-CZ" dirty="0"/>
                        <a:t>ČÍSELNÉ HODNOCENÍ (průměrná známka)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08476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4685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Přínos pro 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4,7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29821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Osobní přínos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3,6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4,3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2,7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31486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Zpracování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2,4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3,7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0371720"/>
                  </a:ext>
                </a:extLst>
              </a:tr>
            </a:tbl>
          </a:graphicData>
        </a:graphic>
      </p:graphicFrame>
      <p:sp>
        <p:nvSpPr>
          <p:cNvPr id="3" name="TextovéPole 2">
            <a:extLst>
              <a:ext uri="{FF2B5EF4-FFF2-40B4-BE49-F238E27FC236}">
                <a16:creationId xmlns:a16="http://schemas.microsoft.com/office/drawing/2014/main" id="{1E6A79E4-1C36-6516-DB0D-79C5FFD9924E}"/>
              </a:ext>
            </a:extLst>
          </p:cNvPr>
          <p:cNvSpPr txBox="1"/>
          <p:nvPr/>
        </p:nvSpPr>
        <p:spPr>
          <a:xfrm>
            <a:off x="838200" y="4060372"/>
            <a:ext cx="753291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Hlavní nedostatek, který je zmiňován studenty N301 je malá souvislost s obory. Studenti očekávaly větší propojení s praxí a reálné příklady, se kterými by se mohli setkat při řešení svých diplomových pracích.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Další zmiňovaný nedostatek podle N301 je opakování se s bakalářským kurzem.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Vícekrát bylo kritizováno cvičení nad rámec předmětu.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Student N302 byl s předmětem spokojen.  </a:t>
            </a:r>
          </a:p>
        </p:txBody>
      </p:sp>
    </p:spTree>
    <p:extLst>
      <p:ext uri="{BB962C8B-B14F-4D97-AF65-F5344CB8AC3E}">
        <p14:creationId xmlns:p14="http://schemas.microsoft.com/office/powerpoint/2010/main" val="231084892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F88D9C2-670D-8F4F-749A-8822CBB84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METODY STOPOVÉ A ULTRASTOPOVÉ ANALÝZY</a:t>
            </a:r>
          </a:p>
        </p:txBody>
      </p:sp>
      <p:graphicFrame>
        <p:nvGraphicFramePr>
          <p:cNvPr id="7" name="Zástupný obsah 6">
            <a:extLst>
              <a:ext uri="{FF2B5EF4-FFF2-40B4-BE49-F238E27FC236}">
                <a16:creationId xmlns:a16="http://schemas.microsoft.com/office/drawing/2014/main" id="{B7B4225E-9C11-C52B-8568-4FCBD2FBC2D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86884167"/>
              </p:ext>
            </p:extLst>
          </p:nvPr>
        </p:nvGraphicFramePr>
        <p:xfrm>
          <a:off x="838200" y="1825625"/>
          <a:ext cx="1061548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3006">
                  <a:extLst>
                    <a:ext uri="{9D8B030D-6E8A-4147-A177-3AD203B41FA5}">
                      <a16:colId xmlns:a16="http://schemas.microsoft.com/office/drawing/2014/main" val="3831322722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290642827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98533613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500362994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01863861"/>
                    </a:ext>
                  </a:extLst>
                </a:gridCol>
              </a:tblGrid>
              <a:tr h="370840">
                <a:tc gridSpan="5">
                  <a:txBody>
                    <a:bodyPr/>
                    <a:lstStyle/>
                    <a:p>
                      <a:r>
                        <a:rPr lang="cs-CZ" dirty="0"/>
                        <a:t>ČÍSELNÉ HODNOCENÍ (průměrná známka)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08476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4685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Přínos pro 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29821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Osobní přínos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31486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Zpracování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03717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679280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F88D9C2-670D-8F4F-749A-8822CBB84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KONCEPCE LABORATORNÍCH A DIAGNOSTICKÝCH VYŠETŘENÍ</a:t>
            </a:r>
          </a:p>
        </p:txBody>
      </p:sp>
      <p:graphicFrame>
        <p:nvGraphicFramePr>
          <p:cNvPr id="7" name="Zástupný obsah 6">
            <a:extLst>
              <a:ext uri="{FF2B5EF4-FFF2-40B4-BE49-F238E27FC236}">
                <a16:creationId xmlns:a16="http://schemas.microsoft.com/office/drawing/2014/main" id="{B7B4225E-9C11-C52B-8568-4FCBD2FBC2D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32474792"/>
              </p:ext>
            </p:extLst>
          </p:nvPr>
        </p:nvGraphicFramePr>
        <p:xfrm>
          <a:off x="838200" y="1825625"/>
          <a:ext cx="1061548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3006">
                  <a:extLst>
                    <a:ext uri="{9D8B030D-6E8A-4147-A177-3AD203B41FA5}">
                      <a16:colId xmlns:a16="http://schemas.microsoft.com/office/drawing/2014/main" val="3831322722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290642827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98533613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500362994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01863861"/>
                    </a:ext>
                  </a:extLst>
                </a:gridCol>
              </a:tblGrid>
              <a:tr h="370840">
                <a:tc gridSpan="5">
                  <a:txBody>
                    <a:bodyPr/>
                    <a:lstStyle/>
                    <a:p>
                      <a:r>
                        <a:rPr lang="cs-CZ" dirty="0"/>
                        <a:t>ČÍSELNÉ HODNOCENÍ (průměrná známka)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08476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4685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Přínos pro 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29821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Osobní přínos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2,9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31486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Zpracování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0371720"/>
                  </a:ext>
                </a:extLst>
              </a:tr>
            </a:tbl>
          </a:graphicData>
        </a:graphic>
      </p:graphicFrame>
      <p:sp>
        <p:nvSpPr>
          <p:cNvPr id="3" name="TextovéPole 2">
            <a:extLst>
              <a:ext uri="{FF2B5EF4-FFF2-40B4-BE49-F238E27FC236}">
                <a16:creationId xmlns:a16="http://schemas.microsoft.com/office/drawing/2014/main" id="{1C82E1FD-BF8C-D571-F3BC-4919B62F88F3}"/>
              </a:ext>
            </a:extLst>
          </p:cNvPr>
          <p:cNvSpPr txBox="1"/>
          <p:nvPr/>
        </p:nvSpPr>
        <p:spPr>
          <a:xfrm>
            <a:off x="838200" y="3853935"/>
            <a:ext cx="670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Podle studenta N306 nerelevantní pro obor.</a:t>
            </a:r>
          </a:p>
        </p:txBody>
      </p:sp>
    </p:spTree>
    <p:extLst>
      <p:ext uri="{BB962C8B-B14F-4D97-AF65-F5344CB8AC3E}">
        <p14:creationId xmlns:p14="http://schemas.microsoft.com/office/powerpoint/2010/main" val="155676917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F88D9C2-670D-8F4F-749A-8822CBB84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FORENZNÍ GENETIKA</a:t>
            </a:r>
          </a:p>
        </p:txBody>
      </p:sp>
      <p:graphicFrame>
        <p:nvGraphicFramePr>
          <p:cNvPr id="7" name="Zástupný obsah 6">
            <a:extLst>
              <a:ext uri="{FF2B5EF4-FFF2-40B4-BE49-F238E27FC236}">
                <a16:creationId xmlns:a16="http://schemas.microsoft.com/office/drawing/2014/main" id="{B7B4225E-9C11-C52B-8568-4FCBD2FBC2D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00308"/>
              </p:ext>
            </p:extLst>
          </p:nvPr>
        </p:nvGraphicFramePr>
        <p:xfrm>
          <a:off x="838200" y="1825625"/>
          <a:ext cx="1061548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3006">
                  <a:extLst>
                    <a:ext uri="{9D8B030D-6E8A-4147-A177-3AD203B41FA5}">
                      <a16:colId xmlns:a16="http://schemas.microsoft.com/office/drawing/2014/main" val="3831322722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290642827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98533613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500362994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01863861"/>
                    </a:ext>
                  </a:extLst>
                </a:gridCol>
              </a:tblGrid>
              <a:tr h="370840">
                <a:tc gridSpan="5">
                  <a:txBody>
                    <a:bodyPr/>
                    <a:lstStyle/>
                    <a:p>
                      <a:r>
                        <a:rPr lang="cs-CZ" dirty="0"/>
                        <a:t>ČÍSELNÉ HODNOCENÍ (průměrná známka)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08476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4685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Přínos pro 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4,9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29821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Osobní přínos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4,7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31486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Zpracování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03717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706138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F88D9C2-670D-8F4F-749A-8822CBB84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IZOTOPOVĚ ZNAČENÉ SLOUČENINY</a:t>
            </a:r>
          </a:p>
        </p:txBody>
      </p:sp>
      <p:graphicFrame>
        <p:nvGraphicFramePr>
          <p:cNvPr id="7" name="Zástupný obsah 6">
            <a:extLst>
              <a:ext uri="{FF2B5EF4-FFF2-40B4-BE49-F238E27FC236}">
                <a16:creationId xmlns:a16="http://schemas.microsoft.com/office/drawing/2014/main" id="{B7B4225E-9C11-C52B-8568-4FCBD2FBC2D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76451350"/>
              </p:ext>
            </p:extLst>
          </p:nvPr>
        </p:nvGraphicFramePr>
        <p:xfrm>
          <a:off x="838200" y="1825625"/>
          <a:ext cx="1061548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3006">
                  <a:extLst>
                    <a:ext uri="{9D8B030D-6E8A-4147-A177-3AD203B41FA5}">
                      <a16:colId xmlns:a16="http://schemas.microsoft.com/office/drawing/2014/main" val="3831322722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290642827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98533613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500362994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01863861"/>
                    </a:ext>
                  </a:extLst>
                </a:gridCol>
              </a:tblGrid>
              <a:tr h="370840">
                <a:tc gridSpan="5">
                  <a:txBody>
                    <a:bodyPr/>
                    <a:lstStyle/>
                    <a:p>
                      <a:r>
                        <a:rPr lang="cs-CZ" dirty="0"/>
                        <a:t>ČÍSELNÉ HODNOCENÍ (průměrná známka)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08476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4685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Přínos pro 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1,7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29821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Osobní přínos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1,6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31486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Zpracování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1,9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0371720"/>
                  </a:ext>
                </a:extLst>
              </a:tr>
            </a:tbl>
          </a:graphicData>
        </a:graphic>
      </p:graphicFrame>
      <p:sp>
        <p:nvSpPr>
          <p:cNvPr id="3" name="TextovéPole 2">
            <a:extLst>
              <a:ext uri="{FF2B5EF4-FFF2-40B4-BE49-F238E27FC236}">
                <a16:creationId xmlns:a16="http://schemas.microsoft.com/office/drawing/2014/main" id="{A980C7B3-D1D7-F5F9-5A9E-9862D26C7A95}"/>
              </a:ext>
            </a:extLst>
          </p:cNvPr>
          <p:cNvSpPr txBox="1"/>
          <p:nvPr/>
        </p:nvSpPr>
        <p:spPr>
          <a:xfrm>
            <a:off x="914400" y="3814762"/>
            <a:ext cx="88827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Studenti si ztěžují na přístup vyučujícího. Oceňují znalosti a schopnost vše vysvětlit. </a:t>
            </a:r>
          </a:p>
        </p:txBody>
      </p:sp>
    </p:spTree>
    <p:extLst>
      <p:ext uri="{BB962C8B-B14F-4D97-AF65-F5344CB8AC3E}">
        <p14:creationId xmlns:p14="http://schemas.microsoft.com/office/powerpoint/2010/main" val="271262387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F88D9C2-670D-8F4F-749A-8822CBB84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TEORIE A METODY KRIMINALISTIKY</a:t>
            </a:r>
          </a:p>
        </p:txBody>
      </p:sp>
      <p:graphicFrame>
        <p:nvGraphicFramePr>
          <p:cNvPr id="7" name="Zástupný obsah 6">
            <a:extLst>
              <a:ext uri="{FF2B5EF4-FFF2-40B4-BE49-F238E27FC236}">
                <a16:creationId xmlns:a16="http://schemas.microsoft.com/office/drawing/2014/main" id="{B7B4225E-9C11-C52B-8568-4FCBD2FBC2D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51021701"/>
              </p:ext>
            </p:extLst>
          </p:nvPr>
        </p:nvGraphicFramePr>
        <p:xfrm>
          <a:off x="838200" y="1825625"/>
          <a:ext cx="1061548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3006">
                  <a:extLst>
                    <a:ext uri="{9D8B030D-6E8A-4147-A177-3AD203B41FA5}">
                      <a16:colId xmlns:a16="http://schemas.microsoft.com/office/drawing/2014/main" val="3831322722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290642827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98533613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500362994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01863861"/>
                    </a:ext>
                  </a:extLst>
                </a:gridCol>
              </a:tblGrid>
              <a:tr h="370840">
                <a:tc gridSpan="5">
                  <a:txBody>
                    <a:bodyPr/>
                    <a:lstStyle/>
                    <a:p>
                      <a:r>
                        <a:rPr lang="cs-CZ" dirty="0"/>
                        <a:t>ČÍSELNÉ HODNOCENÍ (průměrná známka)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08476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4685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Přínos pro 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4,1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29821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Osobní přínos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4,4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31486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Zpracování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4,4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0371720"/>
                  </a:ext>
                </a:extLst>
              </a:tr>
            </a:tbl>
          </a:graphicData>
        </a:graphic>
      </p:graphicFrame>
      <p:sp>
        <p:nvSpPr>
          <p:cNvPr id="3" name="TextovéPole 2">
            <a:extLst>
              <a:ext uri="{FF2B5EF4-FFF2-40B4-BE49-F238E27FC236}">
                <a16:creationId xmlns:a16="http://schemas.microsoft.com/office/drawing/2014/main" id="{F04CCB51-B59D-D443-6F3C-9E5372026AC8}"/>
              </a:ext>
            </a:extLst>
          </p:cNvPr>
          <p:cNvSpPr txBox="1"/>
          <p:nvPr/>
        </p:nvSpPr>
        <p:spPr>
          <a:xfrm>
            <a:off x="947058" y="4060372"/>
            <a:ext cx="110816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Studenti oceňují přístup vedoucího a přehlednost materiálů, které by ale ocenili i online.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Často zmiňují opakování z jiných předmětů.</a:t>
            </a:r>
          </a:p>
        </p:txBody>
      </p:sp>
    </p:spTree>
    <p:extLst>
      <p:ext uri="{BB962C8B-B14F-4D97-AF65-F5344CB8AC3E}">
        <p14:creationId xmlns:p14="http://schemas.microsoft.com/office/powerpoint/2010/main" val="376108688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F88D9C2-670D-8F4F-749A-8822CBB84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SPEKTROSKOPICKÁ A MIKROSKOPICKÁ CHARAKTERIZACE MATERIÁLU </a:t>
            </a:r>
          </a:p>
        </p:txBody>
      </p:sp>
      <p:graphicFrame>
        <p:nvGraphicFramePr>
          <p:cNvPr id="7" name="Zástupný obsah 6">
            <a:extLst>
              <a:ext uri="{FF2B5EF4-FFF2-40B4-BE49-F238E27FC236}">
                <a16:creationId xmlns:a16="http://schemas.microsoft.com/office/drawing/2014/main" id="{B7B4225E-9C11-C52B-8568-4FCBD2FBC2D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32345646"/>
              </p:ext>
            </p:extLst>
          </p:nvPr>
        </p:nvGraphicFramePr>
        <p:xfrm>
          <a:off x="838200" y="1825625"/>
          <a:ext cx="1061548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3006">
                  <a:extLst>
                    <a:ext uri="{9D8B030D-6E8A-4147-A177-3AD203B41FA5}">
                      <a16:colId xmlns:a16="http://schemas.microsoft.com/office/drawing/2014/main" val="3831322722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290642827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98533613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500362994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01863861"/>
                    </a:ext>
                  </a:extLst>
                </a:gridCol>
              </a:tblGrid>
              <a:tr h="370840">
                <a:tc gridSpan="5">
                  <a:txBody>
                    <a:bodyPr/>
                    <a:lstStyle/>
                    <a:p>
                      <a:r>
                        <a:rPr lang="cs-CZ" dirty="0"/>
                        <a:t>ČÍSELNÉ HODNOCENÍ (průměrná známka)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08476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4685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Přínos pro 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29821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Osobní přínos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31486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Zpracování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03717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139396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F88D9C2-670D-8F4F-749A-8822CBB84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IZOLAČNÍ A SEPARAČNÍ METODY</a:t>
            </a:r>
          </a:p>
        </p:txBody>
      </p:sp>
      <p:graphicFrame>
        <p:nvGraphicFramePr>
          <p:cNvPr id="7" name="Zástupný obsah 6">
            <a:extLst>
              <a:ext uri="{FF2B5EF4-FFF2-40B4-BE49-F238E27FC236}">
                <a16:creationId xmlns:a16="http://schemas.microsoft.com/office/drawing/2014/main" id="{B7B4225E-9C11-C52B-8568-4FCBD2FBC2D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95026260"/>
              </p:ext>
            </p:extLst>
          </p:nvPr>
        </p:nvGraphicFramePr>
        <p:xfrm>
          <a:off x="838200" y="1825625"/>
          <a:ext cx="1061548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3006">
                  <a:extLst>
                    <a:ext uri="{9D8B030D-6E8A-4147-A177-3AD203B41FA5}">
                      <a16:colId xmlns:a16="http://schemas.microsoft.com/office/drawing/2014/main" val="3831322722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290642827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98533613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500362994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01863861"/>
                    </a:ext>
                  </a:extLst>
                </a:gridCol>
              </a:tblGrid>
              <a:tr h="370840">
                <a:tc gridSpan="5">
                  <a:txBody>
                    <a:bodyPr/>
                    <a:lstStyle/>
                    <a:p>
                      <a:r>
                        <a:rPr lang="cs-CZ" dirty="0"/>
                        <a:t>ČÍSELNÉ HODNOCENÍ (průměrná známka)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08476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4685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Přínos pro 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4,8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29821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Osobní přínos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4,3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31486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Zpracování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4,3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03717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83871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F88D9C2-670D-8F4F-749A-8822CBB84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METODY STRUKTRUNÍ A POVRCHOVÉ ANALÝZY</a:t>
            </a:r>
          </a:p>
        </p:txBody>
      </p:sp>
      <p:graphicFrame>
        <p:nvGraphicFramePr>
          <p:cNvPr id="7" name="Zástupný obsah 6">
            <a:extLst>
              <a:ext uri="{FF2B5EF4-FFF2-40B4-BE49-F238E27FC236}">
                <a16:creationId xmlns:a16="http://schemas.microsoft.com/office/drawing/2014/main" id="{B7B4225E-9C11-C52B-8568-4FCBD2FBC2D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58606892"/>
              </p:ext>
            </p:extLst>
          </p:nvPr>
        </p:nvGraphicFramePr>
        <p:xfrm>
          <a:off x="838200" y="1825625"/>
          <a:ext cx="1061548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3006">
                  <a:extLst>
                    <a:ext uri="{9D8B030D-6E8A-4147-A177-3AD203B41FA5}">
                      <a16:colId xmlns:a16="http://schemas.microsoft.com/office/drawing/2014/main" val="3831322722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290642827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98533613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500362994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01863861"/>
                    </a:ext>
                  </a:extLst>
                </a:gridCol>
              </a:tblGrid>
              <a:tr h="370840">
                <a:tc gridSpan="5">
                  <a:txBody>
                    <a:bodyPr/>
                    <a:lstStyle/>
                    <a:p>
                      <a:r>
                        <a:rPr lang="cs-CZ" dirty="0"/>
                        <a:t>ČÍSELNÉ HODNOCENÍ (průměrná známka)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08476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4685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Přínos pro 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4,3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29821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Osobní přínos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3,7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31486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Zpracování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0371720"/>
                  </a:ext>
                </a:extLst>
              </a:tr>
            </a:tbl>
          </a:graphicData>
        </a:graphic>
      </p:graphicFrame>
      <p:sp>
        <p:nvSpPr>
          <p:cNvPr id="3" name="TextovéPole 2">
            <a:extLst>
              <a:ext uri="{FF2B5EF4-FFF2-40B4-BE49-F238E27FC236}">
                <a16:creationId xmlns:a16="http://schemas.microsoft.com/office/drawing/2014/main" id="{8A80EF20-BDFA-954F-1D89-D9FCEBE28945}"/>
              </a:ext>
            </a:extLst>
          </p:cNvPr>
          <p:cNvSpPr txBox="1"/>
          <p:nvPr/>
        </p:nvSpPr>
        <p:spPr>
          <a:xfrm>
            <a:off x="838200" y="4158343"/>
            <a:ext cx="84364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Student uvádí, že občas nebylo možné pochopení, kvůli přílišné odbornosti.</a:t>
            </a:r>
          </a:p>
        </p:txBody>
      </p:sp>
    </p:spTree>
    <p:extLst>
      <p:ext uri="{BB962C8B-B14F-4D97-AF65-F5344CB8AC3E}">
        <p14:creationId xmlns:p14="http://schemas.microsoft.com/office/powerpoint/2010/main" val="2670955346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F88D9C2-670D-8F4F-749A-8822CBB84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TECHNIKY MĚŘENÍ A INTERPRETACE IČ A RAMANOVÝCH SPEKTER</a:t>
            </a:r>
          </a:p>
        </p:txBody>
      </p:sp>
      <p:graphicFrame>
        <p:nvGraphicFramePr>
          <p:cNvPr id="7" name="Zástupný obsah 6">
            <a:extLst>
              <a:ext uri="{FF2B5EF4-FFF2-40B4-BE49-F238E27FC236}">
                <a16:creationId xmlns:a16="http://schemas.microsoft.com/office/drawing/2014/main" id="{B7B4225E-9C11-C52B-8568-4FCBD2FBC2D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42689982"/>
              </p:ext>
            </p:extLst>
          </p:nvPr>
        </p:nvGraphicFramePr>
        <p:xfrm>
          <a:off x="838200" y="1825625"/>
          <a:ext cx="1061548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3006">
                  <a:extLst>
                    <a:ext uri="{9D8B030D-6E8A-4147-A177-3AD203B41FA5}">
                      <a16:colId xmlns:a16="http://schemas.microsoft.com/office/drawing/2014/main" val="3831322722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290642827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98533613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500362994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01863861"/>
                    </a:ext>
                  </a:extLst>
                </a:gridCol>
              </a:tblGrid>
              <a:tr h="370840">
                <a:tc gridSpan="5">
                  <a:txBody>
                    <a:bodyPr/>
                    <a:lstStyle/>
                    <a:p>
                      <a:r>
                        <a:rPr lang="cs-CZ" dirty="0"/>
                        <a:t>ČÍSELNÉ HODNOCENÍ (průměrná známka)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08476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4685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Přínos pro 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3,6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29821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Osobní přínos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3,4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31486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Zpracování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3,8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03717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052829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F88D9C2-670D-8F4F-749A-8822CBB84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BIOIŽENÝRSTVÍ I</a:t>
            </a:r>
          </a:p>
        </p:txBody>
      </p:sp>
      <p:graphicFrame>
        <p:nvGraphicFramePr>
          <p:cNvPr id="7" name="Zástupný obsah 6">
            <a:extLst>
              <a:ext uri="{FF2B5EF4-FFF2-40B4-BE49-F238E27FC236}">
                <a16:creationId xmlns:a16="http://schemas.microsoft.com/office/drawing/2014/main" id="{B7B4225E-9C11-C52B-8568-4FCBD2FBC2D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51331082"/>
              </p:ext>
            </p:extLst>
          </p:nvPr>
        </p:nvGraphicFramePr>
        <p:xfrm>
          <a:off x="838200" y="1825625"/>
          <a:ext cx="1061548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3006">
                  <a:extLst>
                    <a:ext uri="{9D8B030D-6E8A-4147-A177-3AD203B41FA5}">
                      <a16:colId xmlns:a16="http://schemas.microsoft.com/office/drawing/2014/main" val="3831322722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290642827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98533613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500362994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01863861"/>
                    </a:ext>
                  </a:extLst>
                </a:gridCol>
              </a:tblGrid>
              <a:tr h="370840">
                <a:tc gridSpan="5">
                  <a:txBody>
                    <a:bodyPr/>
                    <a:lstStyle/>
                    <a:p>
                      <a:r>
                        <a:rPr lang="cs-CZ" dirty="0"/>
                        <a:t>ČÍSELNÉ HODNOCENÍ (průměrná známka)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08476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4685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Přínos pro 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29821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Osobní přínos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31486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Zpracování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0371720"/>
                  </a:ext>
                </a:extLst>
              </a:tr>
            </a:tbl>
          </a:graphicData>
        </a:graphic>
      </p:graphicFrame>
      <p:sp>
        <p:nvSpPr>
          <p:cNvPr id="3" name="TextovéPole 2">
            <a:extLst>
              <a:ext uri="{FF2B5EF4-FFF2-40B4-BE49-F238E27FC236}">
                <a16:creationId xmlns:a16="http://schemas.microsoft.com/office/drawing/2014/main" id="{726B7A8E-D69C-98D6-9E17-914DB6BB5269}"/>
              </a:ext>
            </a:extLst>
          </p:cNvPr>
          <p:cNvSpPr txBox="1"/>
          <p:nvPr/>
        </p:nvSpPr>
        <p:spPr>
          <a:xfrm>
            <a:off x="631371" y="3940628"/>
            <a:ext cx="110054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Student N302 uvádí, že předmět byl opakováním bakaláře. Navíc dodává, že chování zkoušejícího bylo arogantní </a:t>
            </a:r>
          </a:p>
        </p:txBody>
      </p:sp>
    </p:spTree>
    <p:extLst>
      <p:ext uri="{BB962C8B-B14F-4D97-AF65-F5344CB8AC3E}">
        <p14:creationId xmlns:p14="http://schemas.microsoft.com/office/powerpoint/2010/main" val="22160980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F88D9C2-670D-8F4F-749A-8822CBB84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MOLEKULÁRNÍ BIOLOGIE</a:t>
            </a:r>
          </a:p>
        </p:txBody>
      </p:sp>
      <p:graphicFrame>
        <p:nvGraphicFramePr>
          <p:cNvPr id="7" name="Zástupný obsah 6">
            <a:extLst>
              <a:ext uri="{FF2B5EF4-FFF2-40B4-BE49-F238E27FC236}">
                <a16:creationId xmlns:a16="http://schemas.microsoft.com/office/drawing/2014/main" id="{B7B4225E-9C11-C52B-8568-4FCBD2FBC2D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72564821"/>
              </p:ext>
            </p:extLst>
          </p:nvPr>
        </p:nvGraphicFramePr>
        <p:xfrm>
          <a:off x="838200" y="1825625"/>
          <a:ext cx="1061548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3006">
                  <a:extLst>
                    <a:ext uri="{9D8B030D-6E8A-4147-A177-3AD203B41FA5}">
                      <a16:colId xmlns:a16="http://schemas.microsoft.com/office/drawing/2014/main" val="3831322722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290642827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98533613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500362994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01863861"/>
                    </a:ext>
                  </a:extLst>
                </a:gridCol>
              </a:tblGrid>
              <a:tr h="370840">
                <a:tc gridSpan="5">
                  <a:txBody>
                    <a:bodyPr/>
                    <a:lstStyle/>
                    <a:p>
                      <a:r>
                        <a:rPr lang="cs-CZ" dirty="0"/>
                        <a:t>ČÍSELNÉ HODNOCENÍ (průměrná známka)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08476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4685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Přínos pro 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29821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Osobní přínos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4,9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3,5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31486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Zpracování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4,7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3,3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0371720"/>
                  </a:ext>
                </a:extLst>
              </a:tr>
            </a:tbl>
          </a:graphicData>
        </a:graphic>
      </p:graphicFrame>
      <p:sp>
        <p:nvSpPr>
          <p:cNvPr id="3" name="TextovéPole 2">
            <a:extLst>
              <a:ext uri="{FF2B5EF4-FFF2-40B4-BE49-F238E27FC236}">
                <a16:creationId xmlns:a16="http://schemas.microsoft.com/office/drawing/2014/main" id="{AE4503C7-EAE7-CBE0-BBFC-4E63E1303B26}"/>
              </a:ext>
            </a:extLst>
          </p:cNvPr>
          <p:cNvSpPr txBox="1"/>
          <p:nvPr/>
        </p:nvSpPr>
        <p:spPr>
          <a:xfrm>
            <a:off x="838200" y="3929743"/>
            <a:ext cx="908957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Studenti N301 jsou s výukou i materiály velmi spokojeni. Často se objevuje, že předmět by zasloužil vyšší časovou dotaci.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Studentovi programu N310 se nelíbí forma zkoušky. </a:t>
            </a:r>
          </a:p>
        </p:txBody>
      </p:sp>
    </p:spTree>
    <p:extLst>
      <p:ext uri="{BB962C8B-B14F-4D97-AF65-F5344CB8AC3E}">
        <p14:creationId xmlns:p14="http://schemas.microsoft.com/office/powerpoint/2010/main" val="2024791464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F88D9C2-670D-8F4F-749A-8822CBB84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BIOTECHNOLOGICKÉ APLIKACE MIKROORGANISMŮ </a:t>
            </a:r>
          </a:p>
        </p:txBody>
      </p:sp>
      <p:graphicFrame>
        <p:nvGraphicFramePr>
          <p:cNvPr id="7" name="Zástupný obsah 6">
            <a:extLst>
              <a:ext uri="{FF2B5EF4-FFF2-40B4-BE49-F238E27FC236}">
                <a16:creationId xmlns:a16="http://schemas.microsoft.com/office/drawing/2014/main" id="{B7B4225E-9C11-C52B-8568-4FCBD2FBC2D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4647540"/>
              </p:ext>
            </p:extLst>
          </p:nvPr>
        </p:nvGraphicFramePr>
        <p:xfrm>
          <a:off x="838200" y="1825625"/>
          <a:ext cx="1061548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3006">
                  <a:extLst>
                    <a:ext uri="{9D8B030D-6E8A-4147-A177-3AD203B41FA5}">
                      <a16:colId xmlns:a16="http://schemas.microsoft.com/office/drawing/2014/main" val="3831322722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290642827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98533613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500362994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01863861"/>
                    </a:ext>
                  </a:extLst>
                </a:gridCol>
              </a:tblGrid>
              <a:tr h="370840">
                <a:tc gridSpan="5">
                  <a:txBody>
                    <a:bodyPr/>
                    <a:lstStyle/>
                    <a:p>
                      <a:r>
                        <a:rPr lang="cs-CZ" dirty="0"/>
                        <a:t>ČÍSELNÉ HODNOCENÍ (průměrná známka)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08476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4685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Přínos pro 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4,7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29821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Osobní přínos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4,3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31486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Zpracování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4,7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0371720"/>
                  </a:ext>
                </a:extLst>
              </a:tr>
            </a:tbl>
          </a:graphicData>
        </a:graphic>
      </p:graphicFrame>
      <p:sp>
        <p:nvSpPr>
          <p:cNvPr id="3" name="TextovéPole 2">
            <a:extLst>
              <a:ext uri="{FF2B5EF4-FFF2-40B4-BE49-F238E27FC236}">
                <a16:creationId xmlns:a16="http://schemas.microsoft.com/office/drawing/2014/main" id="{8E185FE5-5DF6-4530-6D89-46096C170388}"/>
              </a:ext>
            </a:extLst>
          </p:cNvPr>
          <p:cNvSpPr txBox="1"/>
          <p:nvPr/>
        </p:nvSpPr>
        <p:spPr>
          <a:xfrm>
            <a:off x="838200" y="3995058"/>
            <a:ext cx="71083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Student N302 považuje kurz za asi nejlepší mikrobiologii.</a:t>
            </a:r>
          </a:p>
        </p:txBody>
      </p:sp>
    </p:spTree>
    <p:extLst>
      <p:ext uri="{BB962C8B-B14F-4D97-AF65-F5344CB8AC3E}">
        <p14:creationId xmlns:p14="http://schemas.microsoft.com/office/powerpoint/2010/main" val="2575003757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F88D9C2-670D-8F4F-749A-8822CBB84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VIROLOGIE</a:t>
            </a:r>
          </a:p>
        </p:txBody>
      </p:sp>
      <p:graphicFrame>
        <p:nvGraphicFramePr>
          <p:cNvPr id="7" name="Zástupný obsah 6">
            <a:extLst>
              <a:ext uri="{FF2B5EF4-FFF2-40B4-BE49-F238E27FC236}">
                <a16:creationId xmlns:a16="http://schemas.microsoft.com/office/drawing/2014/main" id="{B7B4225E-9C11-C52B-8568-4FCBD2FBC2D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42889986"/>
              </p:ext>
            </p:extLst>
          </p:nvPr>
        </p:nvGraphicFramePr>
        <p:xfrm>
          <a:off x="838200" y="1825625"/>
          <a:ext cx="1061548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3006">
                  <a:extLst>
                    <a:ext uri="{9D8B030D-6E8A-4147-A177-3AD203B41FA5}">
                      <a16:colId xmlns:a16="http://schemas.microsoft.com/office/drawing/2014/main" val="3831322722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290642827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98533613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500362994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01863861"/>
                    </a:ext>
                  </a:extLst>
                </a:gridCol>
              </a:tblGrid>
              <a:tr h="370840">
                <a:tc gridSpan="5">
                  <a:txBody>
                    <a:bodyPr/>
                    <a:lstStyle/>
                    <a:p>
                      <a:r>
                        <a:rPr lang="cs-CZ" dirty="0"/>
                        <a:t>ČÍSELNÉ HODNOCENÍ (průměrná známka)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08476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4685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Přínos pro 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4,6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29821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Osobní přínos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4,3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31486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Zpracování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0371720"/>
                  </a:ext>
                </a:extLst>
              </a:tr>
            </a:tbl>
          </a:graphicData>
        </a:graphic>
      </p:graphicFrame>
      <p:sp>
        <p:nvSpPr>
          <p:cNvPr id="3" name="TextovéPole 2">
            <a:extLst>
              <a:ext uri="{FF2B5EF4-FFF2-40B4-BE49-F238E27FC236}">
                <a16:creationId xmlns:a16="http://schemas.microsoft.com/office/drawing/2014/main" id="{200B5C01-EAEC-CBC5-3668-941A3C34A8D2}"/>
              </a:ext>
            </a:extLst>
          </p:cNvPr>
          <p:cNvSpPr txBox="1"/>
          <p:nvPr/>
        </p:nvSpPr>
        <p:spPr>
          <a:xfrm>
            <a:off x="664028" y="4071257"/>
            <a:ext cx="94705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Student N302 navrhuje prohození výuky mechanismů a systematiky virů během semestru. </a:t>
            </a:r>
          </a:p>
        </p:txBody>
      </p:sp>
    </p:spTree>
    <p:extLst>
      <p:ext uri="{BB962C8B-B14F-4D97-AF65-F5344CB8AC3E}">
        <p14:creationId xmlns:p14="http://schemas.microsoft.com/office/powerpoint/2010/main" val="1357451375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F88D9C2-670D-8F4F-749A-8822CBB84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ANALÝZA GENOVÉ EXPRESE</a:t>
            </a:r>
          </a:p>
        </p:txBody>
      </p:sp>
      <p:graphicFrame>
        <p:nvGraphicFramePr>
          <p:cNvPr id="7" name="Zástupný obsah 6">
            <a:extLst>
              <a:ext uri="{FF2B5EF4-FFF2-40B4-BE49-F238E27FC236}">
                <a16:creationId xmlns:a16="http://schemas.microsoft.com/office/drawing/2014/main" id="{B7B4225E-9C11-C52B-8568-4FCBD2FBC2DD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61548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3006">
                  <a:extLst>
                    <a:ext uri="{9D8B030D-6E8A-4147-A177-3AD203B41FA5}">
                      <a16:colId xmlns:a16="http://schemas.microsoft.com/office/drawing/2014/main" val="3831322722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290642827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98533613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500362994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01863861"/>
                    </a:ext>
                  </a:extLst>
                </a:gridCol>
              </a:tblGrid>
              <a:tr h="370840">
                <a:tc gridSpan="5">
                  <a:txBody>
                    <a:bodyPr/>
                    <a:lstStyle/>
                    <a:p>
                      <a:r>
                        <a:rPr lang="cs-CZ" dirty="0"/>
                        <a:t>ČÍSELNÉ HODNOCENÍ (průměrná známka)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08476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4685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Přínos pro 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29821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Osobní přínos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31486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Zpracování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03717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86627913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F88D9C2-670D-8F4F-749A-8822CBB84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POTRAVINÁŘSKÁ MIKROBIOLOGIE</a:t>
            </a:r>
          </a:p>
        </p:txBody>
      </p:sp>
      <p:graphicFrame>
        <p:nvGraphicFramePr>
          <p:cNvPr id="7" name="Zástupný obsah 6">
            <a:extLst>
              <a:ext uri="{FF2B5EF4-FFF2-40B4-BE49-F238E27FC236}">
                <a16:creationId xmlns:a16="http://schemas.microsoft.com/office/drawing/2014/main" id="{B7B4225E-9C11-C52B-8568-4FCBD2FBC2D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72083935"/>
              </p:ext>
            </p:extLst>
          </p:nvPr>
        </p:nvGraphicFramePr>
        <p:xfrm>
          <a:off x="838200" y="1825625"/>
          <a:ext cx="1061548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3006">
                  <a:extLst>
                    <a:ext uri="{9D8B030D-6E8A-4147-A177-3AD203B41FA5}">
                      <a16:colId xmlns:a16="http://schemas.microsoft.com/office/drawing/2014/main" val="3831322722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290642827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98533613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500362994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01863861"/>
                    </a:ext>
                  </a:extLst>
                </a:gridCol>
              </a:tblGrid>
              <a:tr h="370840">
                <a:tc gridSpan="5">
                  <a:txBody>
                    <a:bodyPr/>
                    <a:lstStyle/>
                    <a:p>
                      <a:r>
                        <a:rPr lang="cs-CZ" dirty="0"/>
                        <a:t>ČÍSELNÉ HODNOCENÍ (průměrná známka)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08476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4685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Přínos pro 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29821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Osobní přínos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31486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Zpracování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4,3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0371720"/>
                  </a:ext>
                </a:extLst>
              </a:tr>
            </a:tbl>
          </a:graphicData>
        </a:graphic>
      </p:graphicFrame>
      <p:sp>
        <p:nvSpPr>
          <p:cNvPr id="3" name="TextovéPole 2">
            <a:extLst>
              <a:ext uri="{FF2B5EF4-FFF2-40B4-BE49-F238E27FC236}">
                <a16:creationId xmlns:a16="http://schemas.microsoft.com/office/drawing/2014/main" id="{83DBE8C4-6A98-B6D8-7E02-C826CAEA7C9D}"/>
              </a:ext>
            </a:extLst>
          </p:cNvPr>
          <p:cNvSpPr txBox="1"/>
          <p:nvPr/>
        </p:nvSpPr>
        <p:spPr>
          <a:xfrm>
            <a:off x="1088570" y="4016829"/>
            <a:ext cx="69777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Studenti neměli k předmětu žádné vytýkající komentáře. </a:t>
            </a:r>
          </a:p>
        </p:txBody>
      </p:sp>
    </p:spTree>
    <p:extLst>
      <p:ext uri="{BB962C8B-B14F-4D97-AF65-F5344CB8AC3E}">
        <p14:creationId xmlns:p14="http://schemas.microsoft.com/office/powerpoint/2010/main" val="3585765317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F88D9C2-670D-8F4F-749A-8822CBB84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LABORATOŘ POTRAVINÁŘSKÉ MIKROBIOLOGIE</a:t>
            </a:r>
          </a:p>
        </p:txBody>
      </p:sp>
      <p:graphicFrame>
        <p:nvGraphicFramePr>
          <p:cNvPr id="7" name="Zástupný obsah 6">
            <a:extLst>
              <a:ext uri="{FF2B5EF4-FFF2-40B4-BE49-F238E27FC236}">
                <a16:creationId xmlns:a16="http://schemas.microsoft.com/office/drawing/2014/main" id="{B7B4225E-9C11-C52B-8568-4FCBD2FBC2D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74930029"/>
              </p:ext>
            </p:extLst>
          </p:nvPr>
        </p:nvGraphicFramePr>
        <p:xfrm>
          <a:off x="838200" y="1825625"/>
          <a:ext cx="1061548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3006">
                  <a:extLst>
                    <a:ext uri="{9D8B030D-6E8A-4147-A177-3AD203B41FA5}">
                      <a16:colId xmlns:a16="http://schemas.microsoft.com/office/drawing/2014/main" val="3831322722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290642827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98533613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500362994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01863861"/>
                    </a:ext>
                  </a:extLst>
                </a:gridCol>
              </a:tblGrid>
              <a:tr h="370840">
                <a:tc gridSpan="5">
                  <a:txBody>
                    <a:bodyPr/>
                    <a:lstStyle/>
                    <a:p>
                      <a:r>
                        <a:rPr lang="cs-CZ" dirty="0"/>
                        <a:t>ČÍSELNÉ HODNOCENÍ (průměrná známka)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08476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4685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Přínos pro 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4,7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29821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Osobní přínos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4,7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31486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Zpracování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4,3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0371720"/>
                  </a:ext>
                </a:extLst>
              </a:tr>
            </a:tbl>
          </a:graphicData>
        </a:graphic>
      </p:graphicFrame>
      <p:sp>
        <p:nvSpPr>
          <p:cNvPr id="3" name="TextovéPole 2">
            <a:extLst>
              <a:ext uri="{FF2B5EF4-FFF2-40B4-BE49-F238E27FC236}">
                <a16:creationId xmlns:a16="http://schemas.microsoft.com/office/drawing/2014/main" id="{FB267516-FC73-B921-CBCB-BEA7896D0B41}"/>
              </a:ext>
            </a:extLst>
          </p:cNvPr>
          <p:cNvSpPr txBox="1"/>
          <p:nvPr/>
        </p:nvSpPr>
        <p:spPr>
          <a:xfrm>
            <a:off x="838200" y="4136572"/>
            <a:ext cx="853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Jediná výtka se týká malé časové dotace, která brání probrání více metod.</a:t>
            </a:r>
          </a:p>
        </p:txBody>
      </p:sp>
    </p:spTree>
    <p:extLst>
      <p:ext uri="{BB962C8B-B14F-4D97-AF65-F5344CB8AC3E}">
        <p14:creationId xmlns:p14="http://schemas.microsoft.com/office/powerpoint/2010/main" val="3709595688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F88D9C2-670D-8F4F-749A-8822CBB84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PRAKTICKÝ SEMINÁŘ Z HYGIENICKO-KLINICKÉ MIKROBIOLOGIE</a:t>
            </a:r>
          </a:p>
        </p:txBody>
      </p:sp>
      <p:graphicFrame>
        <p:nvGraphicFramePr>
          <p:cNvPr id="7" name="Zástupný obsah 6">
            <a:extLst>
              <a:ext uri="{FF2B5EF4-FFF2-40B4-BE49-F238E27FC236}">
                <a16:creationId xmlns:a16="http://schemas.microsoft.com/office/drawing/2014/main" id="{B7B4225E-9C11-C52B-8568-4FCBD2FBC2D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83628516"/>
              </p:ext>
            </p:extLst>
          </p:nvPr>
        </p:nvGraphicFramePr>
        <p:xfrm>
          <a:off x="838200" y="1825625"/>
          <a:ext cx="1061548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3006">
                  <a:extLst>
                    <a:ext uri="{9D8B030D-6E8A-4147-A177-3AD203B41FA5}">
                      <a16:colId xmlns:a16="http://schemas.microsoft.com/office/drawing/2014/main" val="3831322722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290642827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98533613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500362994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01863861"/>
                    </a:ext>
                  </a:extLst>
                </a:gridCol>
              </a:tblGrid>
              <a:tr h="370840">
                <a:tc gridSpan="5">
                  <a:txBody>
                    <a:bodyPr/>
                    <a:lstStyle/>
                    <a:p>
                      <a:r>
                        <a:rPr lang="cs-CZ" dirty="0"/>
                        <a:t>ČÍSELNÉ HODNOCENÍ (průměrná známka)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08476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4685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Přínos pro 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3,7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29821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Osobní přínos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3,3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31486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Zpracování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3,3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0371720"/>
                  </a:ext>
                </a:extLst>
              </a:tr>
            </a:tbl>
          </a:graphicData>
        </a:graphic>
      </p:graphicFrame>
      <p:sp>
        <p:nvSpPr>
          <p:cNvPr id="3" name="TextovéPole 2">
            <a:extLst>
              <a:ext uri="{FF2B5EF4-FFF2-40B4-BE49-F238E27FC236}">
                <a16:creationId xmlns:a16="http://schemas.microsoft.com/office/drawing/2014/main" id="{D7084E3D-1BFA-1038-DACD-5C86A24A7BD1}"/>
              </a:ext>
            </a:extLst>
          </p:cNvPr>
          <p:cNvSpPr txBox="1"/>
          <p:nvPr/>
        </p:nvSpPr>
        <p:spPr>
          <a:xfrm>
            <a:off x="968829" y="3962400"/>
            <a:ext cx="101019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Student N302 by uvítal zařazení laboratoří do stejného semestru jako Hygienicko-klinickou mikrobiologii pro lepší propojení. </a:t>
            </a:r>
          </a:p>
        </p:txBody>
      </p:sp>
    </p:spTree>
    <p:extLst>
      <p:ext uri="{BB962C8B-B14F-4D97-AF65-F5344CB8AC3E}">
        <p14:creationId xmlns:p14="http://schemas.microsoft.com/office/powerpoint/2010/main" val="3038122321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F88D9C2-670D-8F4F-749A-8822CBB84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EUKARYOTNÍ MIKROBIOLOGIE</a:t>
            </a:r>
          </a:p>
        </p:txBody>
      </p:sp>
      <p:graphicFrame>
        <p:nvGraphicFramePr>
          <p:cNvPr id="7" name="Zástupný obsah 6">
            <a:extLst>
              <a:ext uri="{FF2B5EF4-FFF2-40B4-BE49-F238E27FC236}">
                <a16:creationId xmlns:a16="http://schemas.microsoft.com/office/drawing/2014/main" id="{B7B4225E-9C11-C52B-8568-4FCBD2FBC2D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9309900"/>
              </p:ext>
            </p:extLst>
          </p:nvPr>
        </p:nvGraphicFramePr>
        <p:xfrm>
          <a:off x="838200" y="1825625"/>
          <a:ext cx="1061548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3006">
                  <a:extLst>
                    <a:ext uri="{9D8B030D-6E8A-4147-A177-3AD203B41FA5}">
                      <a16:colId xmlns:a16="http://schemas.microsoft.com/office/drawing/2014/main" val="3831322722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290642827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98533613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500362994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01863861"/>
                    </a:ext>
                  </a:extLst>
                </a:gridCol>
              </a:tblGrid>
              <a:tr h="370840">
                <a:tc gridSpan="5">
                  <a:txBody>
                    <a:bodyPr/>
                    <a:lstStyle/>
                    <a:p>
                      <a:r>
                        <a:rPr lang="cs-CZ" dirty="0"/>
                        <a:t>ČÍSELNÉ HODNOCENÍ (průměrná známka)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08476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4685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Přínos pro 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3,3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29821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Osobní přínos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3,3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31486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Zpracování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0371720"/>
                  </a:ext>
                </a:extLst>
              </a:tr>
            </a:tbl>
          </a:graphicData>
        </a:graphic>
      </p:graphicFrame>
      <p:sp>
        <p:nvSpPr>
          <p:cNvPr id="3" name="TextovéPole 2">
            <a:extLst>
              <a:ext uri="{FF2B5EF4-FFF2-40B4-BE49-F238E27FC236}">
                <a16:creationId xmlns:a16="http://schemas.microsoft.com/office/drawing/2014/main" id="{456C0669-2BA4-E99E-B677-E59A69760D62}"/>
              </a:ext>
            </a:extLst>
          </p:cNvPr>
          <p:cNvSpPr txBox="1"/>
          <p:nvPr/>
        </p:nvSpPr>
        <p:spPr>
          <a:xfrm>
            <a:off x="838200" y="4114800"/>
            <a:ext cx="107986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Dva studenti N302 hodnotí předmět velmi negativně, jeden na výbornou. Negativní hodnocení není bohužel vysvětleno. </a:t>
            </a:r>
          </a:p>
        </p:txBody>
      </p:sp>
    </p:spTree>
    <p:extLst>
      <p:ext uri="{BB962C8B-B14F-4D97-AF65-F5344CB8AC3E}">
        <p14:creationId xmlns:p14="http://schemas.microsoft.com/office/powerpoint/2010/main" val="2868174480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F88D9C2-670D-8F4F-749A-8822CBB84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GENOMIKA: ANALÝZA A ALGORITMY</a:t>
            </a:r>
          </a:p>
        </p:txBody>
      </p:sp>
      <p:graphicFrame>
        <p:nvGraphicFramePr>
          <p:cNvPr id="7" name="Zástupný obsah 6">
            <a:extLst>
              <a:ext uri="{FF2B5EF4-FFF2-40B4-BE49-F238E27FC236}">
                <a16:creationId xmlns:a16="http://schemas.microsoft.com/office/drawing/2014/main" id="{B7B4225E-9C11-C52B-8568-4FCBD2FBC2DD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61548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3006">
                  <a:extLst>
                    <a:ext uri="{9D8B030D-6E8A-4147-A177-3AD203B41FA5}">
                      <a16:colId xmlns:a16="http://schemas.microsoft.com/office/drawing/2014/main" val="3831322722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290642827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98533613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500362994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01863861"/>
                    </a:ext>
                  </a:extLst>
                </a:gridCol>
              </a:tblGrid>
              <a:tr h="370840">
                <a:tc gridSpan="5">
                  <a:txBody>
                    <a:bodyPr/>
                    <a:lstStyle/>
                    <a:p>
                      <a:r>
                        <a:rPr lang="cs-CZ" dirty="0"/>
                        <a:t>ČÍSELNÉ HODNOCENÍ (průměrná známka)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08476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4685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Přínos pro 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29821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Osobní přínos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31486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Zpracování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03717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58531881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F88D9C2-670D-8F4F-749A-8822CBB84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STANOVENÍ ANALYTU V MEDICÍNĚ</a:t>
            </a:r>
          </a:p>
        </p:txBody>
      </p:sp>
      <p:graphicFrame>
        <p:nvGraphicFramePr>
          <p:cNvPr id="7" name="Zástupný obsah 6">
            <a:extLst>
              <a:ext uri="{FF2B5EF4-FFF2-40B4-BE49-F238E27FC236}">
                <a16:creationId xmlns:a16="http://schemas.microsoft.com/office/drawing/2014/main" id="{B7B4225E-9C11-C52B-8568-4FCBD2FBC2D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75522089"/>
              </p:ext>
            </p:extLst>
          </p:nvPr>
        </p:nvGraphicFramePr>
        <p:xfrm>
          <a:off x="838200" y="1825625"/>
          <a:ext cx="1061548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3006">
                  <a:extLst>
                    <a:ext uri="{9D8B030D-6E8A-4147-A177-3AD203B41FA5}">
                      <a16:colId xmlns:a16="http://schemas.microsoft.com/office/drawing/2014/main" val="3831322722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290642827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98533613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500362994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01863861"/>
                    </a:ext>
                  </a:extLst>
                </a:gridCol>
              </a:tblGrid>
              <a:tr h="370840">
                <a:tc gridSpan="5">
                  <a:txBody>
                    <a:bodyPr/>
                    <a:lstStyle/>
                    <a:p>
                      <a:r>
                        <a:rPr lang="cs-CZ" dirty="0"/>
                        <a:t>ČÍSELNÉ HODNOCENÍ (průměrná známka)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08476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4685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Přínos pro 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3,6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29821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Osobní přínos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3,4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4,5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31486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Zpracování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0371720"/>
                  </a:ext>
                </a:extLst>
              </a:tr>
            </a:tbl>
          </a:graphicData>
        </a:graphic>
      </p:graphicFrame>
      <p:sp>
        <p:nvSpPr>
          <p:cNvPr id="3" name="TextovéPole 2">
            <a:extLst>
              <a:ext uri="{FF2B5EF4-FFF2-40B4-BE49-F238E27FC236}">
                <a16:creationId xmlns:a16="http://schemas.microsoft.com/office/drawing/2014/main" id="{8101269A-55CC-3A39-7773-A97508033F14}"/>
              </a:ext>
            </a:extLst>
          </p:cNvPr>
          <p:cNvSpPr txBox="1"/>
          <p:nvPr/>
        </p:nvSpPr>
        <p:spPr>
          <a:xfrm>
            <a:off x="751113" y="3929743"/>
            <a:ext cx="105155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Podle studentů N306 je tento program chaotický a pro program nezásadní.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Student N310 uvádí, že podobně jako další předměty na lékařské fakultě nebyl předmět příliš dobře zpracovaný. </a:t>
            </a:r>
          </a:p>
        </p:txBody>
      </p:sp>
    </p:spTree>
    <p:extLst>
      <p:ext uri="{BB962C8B-B14F-4D97-AF65-F5344CB8AC3E}">
        <p14:creationId xmlns:p14="http://schemas.microsoft.com/office/powerpoint/2010/main" val="2101267131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F88D9C2-670D-8F4F-749A-8822CBB84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NOVÉ TRENDY KLINICKÉHO VÝZKUMU A VÝVOJE LÉČIV</a:t>
            </a:r>
          </a:p>
        </p:txBody>
      </p:sp>
      <p:graphicFrame>
        <p:nvGraphicFramePr>
          <p:cNvPr id="7" name="Zástupný obsah 6">
            <a:extLst>
              <a:ext uri="{FF2B5EF4-FFF2-40B4-BE49-F238E27FC236}">
                <a16:creationId xmlns:a16="http://schemas.microsoft.com/office/drawing/2014/main" id="{B7B4225E-9C11-C52B-8568-4FCBD2FBC2D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43894549"/>
              </p:ext>
            </p:extLst>
          </p:nvPr>
        </p:nvGraphicFramePr>
        <p:xfrm>
          <a:off x="838200" y="1825625"/>
          <a:ext cx="1061548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3006">
                  <a:extLst>
                    <a:ext uri="{9D8B030D-6E8A-4147-A177-3AD203B41FA5}">
                      <a16:colId xmlns:a16="http://schemas.microsoft.com/office/drawing/2014/main" val="3831322722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290642827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98533613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500362994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01863861"/>
                    </a:ext>
                  </a:extLst>
                </a:gridCol>
              </a:tblGrid>
              <a:tr h="370840">
                <a:tc gridSpan="5">
                  <a:txBody>
                    <a:bodyPr/>
                    <a:lstStyle/>
                    <a:p>
                      <a:r>
                        <a:rPr lang="cs-CZ" dirty="0"/>
                        <a:t>ČÍSELNÉ HODNOCENÍ (průměrná známka)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08476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4685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Přínos pro 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29821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Osobní přínos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31486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Zpracování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4,5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03717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791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F88D9C2-670D-8F4F-749A-8822CBB84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BIOFYZIKÁLNÍ CHEMIE</a:t>
            </a:r>
          </a:p>
        </p:txBody>
      </p:sp>
      <p:graphicFrame>
        <p:nvGraphicFramePr>
          <p:cNvPr id="7" name="Zástupný obsah 6">
            <a:extLst>
              <a:ext uri="{FF2B5EF4-FFF2-40B4-BE49-F238E27FC236}">
                <a16:creationId xmlns:a16="http://schemas.microsoft.com/office/drawing/2014/main" id="{B7B4225E-9C11-C52B-8568-4FCBD2FBC2D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5634926"/>
              </p:ext>
            </p:extLst>
          </p:nvPr>
        </p:nvGraphicFramePr>
        <p:xfrm>
          <a:off x="838200" y="1825625"/>
          <a:ext cx="1061548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3006">
                  <a:extLst>
                    <a:ext uri="{9D8B030D-6E8A-4147-A177-3AD203B41FA5}">
                      <a16:colId xmlns:a16="http://schemas.microsoft.com/office/drawing/2014/main" val="3831322722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290642827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98533613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500362994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01863861"/>
                    </a:ext>
                  </a:extLst>
                </a:gridCol>
              </a:tblGrid>
              <a:tr h="370840">
                <a:tc gridSpan="5">
                  <a:txBody>
                    <a:bodyPr/>
                    <a:lstStyle/>
                    <a:p>
                      <a:r>
                        <a:rPr lang="cs-CZ" dirty="0"/>
                        <a:t>ČÍSELNÉ HODNOCENÍ (průměrná známka)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08476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4685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Přínos pro 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3,9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29821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Osobní přínos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3,4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31486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Zpracování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0371720"/>
                  </a:ext>
                </a:extLst>
              </a:tr>
            </a:tbl>
          </a:graphicData>
        </a:graphic>
      </p:graphicFrame>
      <p:sp>
        <p:nvSpPr>
          <p:cNvPr id="3" name="TextovéPole 2">
            <a:extLst>
              <a:ext uri="{FF2B5EF4-FFF2-40B4-BE49-F238E27FC236}">
                <a16:creationId xmlns:a16="http://schemas.microsoft.com/office/drawing/2014/main" id="{63AA0795-EE6D-0C83-EC17-A31343256A6D}"/>
              </a:ext>
            </a:extLst>
          </p:cNvPr>
          <p:cNvSpPr txBox="1"/>
          <p:nvPr/>
        </p:nvSpPr>
        <p:spPr>
          <a:xfrm>
            <a:off x="838200" y="3814762"/>
            <a:ext cx="88174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Studenti N301 zmiňují důležitost předmětu pro program. Nejvíce nespokojení jsou s malou hloubkou informací, které příliš nerozšiřují znalosti z jiných předmětů. Často zmiňují absenci fyzikální části předmětu.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Student N302 uvádí, že mu předmět pomohl spojit předešlé znalosti. </a:t>
            </a:r>
          </a:p>
        </p:txBody>
      </p:sp>
    </p:spTree>
    <p:extLst>
      <p:ext uri="{BB962C8B-B14F-4D97-AF65-F5344CB8AC3E}">
        <p14:creationId xmlns:p14="http://schemas.microsoft.com/office/powerpoint/2010/main" val="1371514540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F88D9C2-670D-8F4F-749A-8822CBB84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LABORATOŘ KLINICKÉ MIKROBIOLOGIE, IMUNOLOGIE A ALERGOLOGIE</a:t>
            </a:r>
          </a:p>
        </p:txBody>
      </p:sp>
      <p:graphicFrame>
        <p:nvGraphicFramePr>
          <p:cNvPr id="7" name="Zástupný obsah 6">
            <a:extLst>
              <a:ext uri="{FF2B5EF4-FFF2-40B4-BE49-F238E27FC236}">
                <a16:creationId xmlns:a16="http://schemas.microsoft.com/office/drawing/2014/main" id="{B7B4225E-9C11-C52B-8568-4FCBD2FBC2D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38382423"/>
              </p:ext>
            </p:extLst>
          </p:nvPr>
        </p:nvGraphicFramePr>
        <p:xfrm>
          <a:off x="838200" y="1825625"/>
          <a:ext cx="1061548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3006">
                  <a:extLst>
                    <a:ext uri="{9D8B030D-6E8A-4147-A177-3AD203B41FA5}">
                      <a16:colId xmlns:a16="http://schemas.microsoft.com/office/drawing/2014/main" val="3831322722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290642827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98533613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500362994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01863861"/>
                    </a:ext>
                  </a:extLst>
                </a:gridCol>
              </a:tblGrid>
              <a:tr h="370840">
                <a:tc gridSpan="5">
                  <a:txBody>
                    <a:bodyPr/>
                    <a:lstStyle/>
                    <a:p>
                      <a:r>
                        <a:rPr lang="cs-CZ" dirty="0"/>
                        <a:t>ČÍSELNÉ HODNOCENÍ (průměrná známka)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08476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4685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Přínos pro 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29821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Osobní přínos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31486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Zpracování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2,5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03717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90310378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F88D9C2-670D-8F4F-749A-8822CBB84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KONCEPCE LABORATORNÍCH A DIAGNOSTICKÝCH VYŠĚTŘENÍ </a:t>
            </a:r>
          </a:p>
        </p:txBody>
      </p:sp>
      <p:graphicFrame>
        <p:nvGraphicFramePr>
          <p:cNvPr id="7" name="Zástupný obsah 6">
            <a:extLst>
              <a:ext uri="{FF2B5EF4-FFF2-40B4-BE49-F238E27FC236}">
                <a16:creationId xmlns:a16="http://schemas.microsoft.com/office/drawing/2014/main" id="{B7B4225E-9C11-C52B-8568-4FCBD2FBC2D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12563005"/>
              </p:ext>
            </p:extLst>
          </p:nvPr>
        </p:nvGraphicFramePr>
        <p:xfrm>
          <a:off x="838200" y="1825625"/>
          <a:ext cx="1061548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3006">
                  <a:extLst>
                    <a:ext uri="{9D8B030D-6E8A-4147-A177-3AD203B41FA5}">
                      <a16:colId xmlns:a16="http://schemas.microsoft.com/office/drawing/2014/main" val="3831322722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290642827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98533613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500362994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01863861"/>
                    </a:ext>
                  </a:extLst>
                </a:gridCol>
              </a:tblGrid>
              <a:tr h="370840">
                <a:tc gridSpan="5">
                  <a:txBody>
                    <a:bodyPr/>
                    <a:lstStyle/>
                    <a:p>
                      <a:r>
                        <a:rPr lang="cs-CZ" dirty="0"/>
                        <a:t>ČÍSELNÉ HODNOCENÍ (průměrná známka)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08476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4685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Přínos pro 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4,5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29821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Osobní přínos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2,5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31486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Zpracování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03717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55651443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F88D9C2-670D-8F4F-749A-8822CBB84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LABORATOŘ HISTOLOGIE, MOLEKULÁRNÍ BIOLOGIE A GENETIKY</a:t>
            </a:r>
          </a:p>
        </p:txBody>
      </p:sp>
      <p:graphicFrame>
        <p:nvGraphicFramePr>
          <p:cNvPr id="7" name="Zástupný obsah 6">
            <a:extLst>
              <a:ext uri="{FF2B5EF4-FFF2-40B4-BE49-F238E27FC236}">
                <a16:creationId xmlns:a16="http://schemas.microsoft.com/office/drawing/2014/main" id="{B7B4225E-9C11-C52B-8568-4FCBD2FBC2D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18789301"/>
              </p:ext>
            </p:extLst>
          </p:nvPr>
        </p:nvGraphicFramePr>
        <p:xfrm>
          <a:off x="838200" y="1825625"/>
          <a:ext cx="1061548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3006">
                  <a:extLst>
                    <a:ext uri="{9D8B030D-6E8A-4147-A177-3AD203B41FA5}">
                      <a16:colId xmlns:a16="http://schemas.microsoft.com/office/drawing/2014/main" val="3831322722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290642827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98533613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500362994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01863861"/>
                    </a:ext>
                  </a:extLst>
                </a:gridCol>
              </a:tblGrid>
              <a:tr h="370840">
                <a:tc gridSpan="5">
                  <a:txBody>
                    <a:bodyPr/>
                    <a:lstStyle/>
                    <a:p>
                      <a:r>
                        <a:rPr lang="cs-CZ" dirty="0"/>
                        <a:t>ČÍSELNÉ HODNOCENÍ (průměrná známka)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08476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4685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Přínos pro 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4,5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29821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Osobní přínos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4,5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31486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Zpracování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03717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7014261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F88D9C2-670D-8F4F-749A-8822CBB84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OCHRANA VEŘEJNÉHO ZDRAVÍ </a:t>
            </a:r>
          </a:p>
        </p:txBody>
      </p:sp>
      <p:graphicFrame>
        <p:nvGraphicFramePr>
          <p:cNvPr id="7" name="Zástupný obsah 6">
            <a:extLst>
              <a:ext uri="{FF2B5EF4-FFF2-40B4-BE49-F238E27FC236}">
                <a16:creationId xmlns:a16="http://schemas.microsoft.com/office/drawing/2014/main" id="{B7B4225E-9C11-C52B-8568-4FCBD2FBC2D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65598702"/>
              </p:ext>
            </p:extLst>
          </p:nvPr>
        </p:nvGraphicFramePr>
        <p:xfrm>
          <a:off x="838200" y="1825625"/>
          <a:ext cx="1061548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3006">
                  <a:extLst>
                    <a:ext uri="{9D8B030D-6E8A-4147-A177-3AD203B41FA5}">
                      <a16:colId xmlns:a16="http://schemas.microsoft.com/office/drawing/2014/main" val="3831322722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290642827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98533613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500362994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01863861"/>
                    </a:ext>
                  </a:extLst>
                </a:gridCol>
              </a:tblGrid>
              <a:tr h="370840">
                <a:tc gridSpan="5">
                  <a:txBody>
                    <a:bodyPr/>
                    <a:lstStyle/>
                    <a:p>
                      <a:r>
                        <a:rPr lang="cs-CZ" dirty="0"/>
                        <a:t>ČÍSELNÉ HODNOCENÍ (průměrná známka)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08476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4685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Přínos pro 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29821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Osobní přínos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3,5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31486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Zpracování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0371720"/>
                  </a:ext>
                </a:extLst>
              </a:tr>
            </a:tbl>
          </a:graphicData>
        </a:graphic>
      </p:graphicFrame>
      <p:sp>
        <p:nvSpPr>
          <p:cNvPr id="3" name="TextovéPole 2">
            <a:extLst>
              <a:ext uri="{FF2B5EF4-FFF2-40B4-BE49-F238E27FC236}">
                <a16:creationId xmlns:a16="http://schemas.microsoft.com/office/drawing/2014/main" id="{3A21EB67-4D07-C5CD-ACDE-1B493C6695E6}"/>
              </a:ext>
            </a:extLst>
          </p:cNvPr>
          <p:cNvSpPr txBox="1"/>
          <p:nvPr/>
        </p:nvSpPr>
        <p:spPr>
          <a:xfrm>
            <a:off x="914400" y="3803876"/>
            <a:ext cx="49312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Student si ztěžuje na neideální načasování. </a:t>
            </a:r>
          </a:p>
        </p:txBody>
      </p:sp>
    </p:spTree>
    <p:extLst>
      <p:ext uri="{BB962C8B-B14F-4D97-AF65-F5344CB8AC3E}">
        <p14:creationId xmlns:p14="http://schemas.microsoft.com/office/powerpoint/2010/main" val="1805866159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F88D9C2-670D-8F4F-749A-8822CBB84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PRÁVNÍ ZÁKLADY ZNALECKÉ ČINNOSTI </a:t>
            </a:r>
          </a:p>
        </p:txBody>
      </p:sp>
      <p:graphicFrame>
        <p:nvGraphicFramePr>
          <p:cNvPr id="7" name="Zástupný obsah 6">
            <a:extLst>
              <a:ext uri="{FF2B5EF4-FFF2-40B4-BE49-F238E27FC236}">
                <a16:creationId xmlns:a16="http://schemas.microsoft.com/office/drawing/2014/main" id="{B7B4225E-9C11-C52B-8568-4FCBD2FBC2D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27973613"/>
              </p:ext>
            </p:extLst>
          </p:nvPr>
        </p:nvGraphicFramePr>
        <p:xfrm>
          <a:off x="838200" y="1825625"/>
          <a:ext cx="1061548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3006">
                  <a:extLst>
                    <a:ext uri="{9D8B030D-6E8A-4147-A177-3AD203B41FA5}">
                      <a16:colId xmlns:a16="http://schemas.microsoft.com/office/drawing/2014/main" val="3831322722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290642827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98533613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500362994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01863861"/>
                    </a:ext>
                  </a:extLst>
                </a:gridCol>
              </a:tblGrid>
              <a:tr h="370840">
                <a:tc gridSpan="5">
                  <a:txBody>
                    <a:bodyPr/>
                    <a:lstStyle/>
                    <a:p>
                      <a:r>
                        <a:rPr lang="cs-CZ" dirty="0"/>
                        <a:t>ČÍSELNÉ HODNOCENÍ (průměrná známka)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08476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4685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Přínos pro 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29821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Osobní přínos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31486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Zpracování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0371720"/>
                  </a:ext>
                </a:extLst>
              </a:tr>
            </a:tbl>
          </a:graphicData>
        </a:graphic>
      </p:graphicFrame>
      <p:sp>
        <p:nvSpPr>
          <p:cNvPr id="3" name="TextovéPole 2">
            <a:extLst>
              <a:ext uri="{FF2B5EF4-FFF2-40B4-BE49-F238E27FC236}">
                <a16:creationId xmlns:a16="http://schemas.microsoft.com/office/drawing/2014/main" id="{4679DDF9-E3AD-7722-9810-066B1F6A5915}"/>
              </a:ext>
            </a:extLst>
          </p:cNvPr>
          <p:cNvSpPr txBox="1"/>
          <p:nvPr/>
        </p:nvSpPr>
        <p:spPr>
          <a:xfrm>
            <a:off x="762000" y="4125686"/>
            <a:ext cx="88936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Student hodnotí předmět kladně jako zajímavý a odborně přednášený. </a:t>
            </a:r>
          </a:p>
        </p:txBody>
      </p:sp>
    </p:spTree>
    <p:extLst>
      <p:ext uri="{BB962C8B-B14F-4D97-AF65-F5344CB8AC3E}">
        <p14:creationId xmlns:p14="http://schemas.microsoft.com/office/powerpoint/2010/main" val="2788597966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F88D9C2-670D-8F4F-749A-8822CBB84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LABORATOŘ CHROMATOGRAFIE </a:t>
            </a:r>
            <a:r>
              <a:rPr lang="cs-CZ" dirty="0"/>
              <a:t>HMOTNOSTNÍ SPEKTROMETRIE</a:t>
            </a:r>
          </a:p>
        </p:txBody>
      </p:sp>
      <p:graphicFrame>
        <p:nvGraphicFramePr>
          <p:cNvPr id="7" name="Zástupný obsah 6">
            <a:extLst>
              <a:ext uri="{FF2B5EF4-FFF2-40B4-BE49-F238E27FC236}">
                <a16:creationId xmlns:a16="http://schemas.microsoft.com/office/drawing/2014/main" id="{B7B4225E-9C11-C52B-8568-4FCBD2FBC2D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48201027"/>
              </p:ext>
            </p:extLst>
          </p:nvPr>
        </p:nvGraphicFramePr>
        <p:xfrm>
          <a:off x="838200" y="1825625"/>
          <a:ext cx="1061548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3006">
                  <a:extLst>
                    <a:ext uri="{9D8B030D-6E8A-4147-A177-3AD203B41FA5}">
                      <a16:colId xmlns:a16="http://schemas.microsoft.com/office/drawing/2014/main" val="3831322722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290642827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98533613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500362994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01863861"/>
                    </a:ext>
                  </a:extLst>
                </a:gridCol>
              </a:tblGrid>
              <a:tr h="370840">
                <a:tc gridSpan="5">
                  <a:txBody>
                    <a:bodyPr/>
                    <a:lstStyle/>
                    <a:p>
                      <a:r>
                        <a:rPr lang="cs-CZ" dirty="0"/>
                        <a:t>ČÍSELNÉ HODNOCENÍ (průměrná známka)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08476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4685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Přínos pro 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4,4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29821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Osobní přínos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4,1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31486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Zpracování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4,6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0371720"/>
                  </a:ext>
                </a:extLst>
              </a:tr>
            </a:tbl>
          </a:graphicData>
        </a:graphic>
      </p:graphicFrame>
      <p:sp>
        <p:nvSpPr>
          <p:cNvPr id="3" name="TextovéPole 2">
            <a:extLst>
              <a:ext uri="{FF2B5EF4-FFF2-40B4-BE49-F238E27FC236}">
                <a16:creationId xmlns:a16="http://schemas.microsoft.com/office/drawing/2014/main" id="{0F78EC87-66A7-C713-715F-352C15FBD32C}"/>
              </a:ext>
            </a:extLst>
          </p:cNvPr>
          <p:cNvSpPr txBox="1"/>
          <p:nvPr/>
        </p:nvSpPr>
        <p:spPr>
          <a:xfrm>
            <a:off x="838200" y="3848717"/>
            <a:ext cx="7652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Student hodnotí předmět jako skvělou zkušenost. </a:t>
            </a:r>
          </a:p>
        </p:txBody>
      </p:sp>
    </p:spTree>
    <p:extLst>
      <p:ext uri="{BB962C8B-B14F-4D97-AF65-F5344CB8AC3E}">
        <p14:creationId xmlns:p14="http://schemas.microsoft.com/office/powerpoint/2010/main" val="2771324192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C496E82-9599-865E-A8ED-B80268FD41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Další zapsané předměty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D22E596-EA96-EA4C-D95E-4BED185BA25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N301</a:t>
            </a:r>
          </a:p>
          <a:p>
            <a:pPr lvl="1"/>
            <a:r>
              <a:rPr lang="cs-CZ" dirty="0"/>
              <a:t>Prezentační dovednosti</a:t>
            </a:r>
          </a:p>
          <a:p>
            <a:pPr lvl="1"/>
            <a:r>
              <a:rPr lang="cs-CZ" dirty="0"/>
              <a:t>Popularizace vědy</a:t>
            </a:r>
          </a:p>
          <a:p>
            <a:pPr lvl="1"/>
            <a:r>
              <a:rPr lang="cs-CZ" dirty="0"/>
              <a:t>Francouzština</a:t>
            </a:r>
          </a:p>
          <a:p>
            <a:pPr lvl="1"/>
            <a:r>
              <a:rPr lang="cs-CZ" dirty="0"/>
              <a:t>Němčina</a:t>
            </a:r>
          </a:p>
          <a:p>
            <a:pPr lvl="1"/>
            <a:r>
              <a:rPr lang="cs-CZ" dirty="0" err="1"/>
              <a:t>Athens</a:t>
            </a:r>
            <a:endParaRPr lang="cs-CZ" dirty="0"/>
          </a:p>
          <a:p>
            <a:pPr lvl="1"/>
            <a:r>
              <a:rPr lang="cs-CZ" dirty="0"/>
              <a:t>Virologie</a:t>
            </a:r>
          </a:p>
          <a:p>
            <a:pPr lvl="1"/>
            <a:r>
              <a:rPr lang="cs-CZ" dirty="0"/>
              <a:t>Manažerské dovednosti </a:t>
            </a:r>
          </a:p>
          <a:p>
            <a:r>
              <a:rPr lang="cs-CZ" dirty="0"/>
              <a:t>N302</a:t>
            </a:r>
          </a:p>
          <a:p>
            <a:pPr lvl="1"/>
            <a:r>
              <a:rPr lang="cs-CZ" dirty="0"/>
              <a:t>Fyzika II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7ECE8E85-9EDB-FFF3-C3DD-4ABDCAFC770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cs-CZ" dirty="0"/>
              <a:t>N306</a:t>
            </a:r>
          </a:p>
          <a:p>
            <a:pPr lvl="1"/>
            <a:r>
              <a:rPr lang="cs-CZ" dirty="0"/>
              <a:t>Manažerské dovednosti </a:t>
            </a:r>
          </a:p>
          <a:p>
            <a:r>
              <a:rPr lang="cs-CZ" dirty="0"/>
              <a:t>N310</a:t>
            </a:r>
          </a:p>
          <a:p>
            <a:pPr lvl="1"/>
            <a:r>
              <a:rPr lang="cs-CZ" dirty="0"/>
              <a:t>Konverzace v angličtině</a:t>
            </a:r>
          </a:p>
          <a:p>
            <a:pPr lvl="1"/>
            <a:r>
              <a:rPr lang="cs-CZ" dirty="0"/>
              <a:t>Forenzní genetika</a:t>
            </a:r>
          </a:p>
          <a:p>
            <a:pPr lvl="1"/>
            <a:r>
              <a:rPr lang="cs-CZ" dirty="0" err="1"/>
              <a:t>Athens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13574001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7F806D5-07D7-8B3C-CA98-D5EE416EE8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Co chybí v nabídce povinně volitelných?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89CF89F-9BC0-5F75-F5F7-197810D74D8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N301</a:t>
            </a:r>
          </a:p>
          <a:p>
            <a:pPr lvl="1"/>
            <a:r>
              <a:rPr lang="cs-CZ" dirty="0" err="1"/>
              <a:t>Softskillové</a:t>
            </a:r>
            <a:r>
              <a:rPr lang="cs-CZ" dirty="0"/>
              <a:t> předměty (prezentační dovednosti, management, komunikace)</a:t>
            </a:r>
          </a:p>
          <a:p>
            <a:pPr lvl="1"/>
            <a:r>
              <a:rPr lang="cs-CZ" dirty="0"/>
              <a:t>Něco z ekonomiky a managementu</a:t>
            </a:r>
          </a:p>
          <a:p>
            <a:pPr lvl="1"/>
            <a:r>
              <a:rPr lang="cs-CZ" dirty="0"/>
              <a:t>Předmět o fungování akademické sféry </a:t>
            </a:r>
          </a:p>
          <a:p>
            <a:pPr lvl="1"/>
            <a:r>
              <a:rPr lang="cs-CZ" dirty="0"/>
              <a:t>Programování</a:t>
            </a:r>
          </a:p>
          <a:p>
            <a:pPr lvl="1"/>
            <a:r>
              <a:rPr lang="cs-CZ" dirty="0"/>
              <a:t>virologie</a:t>
            </a:r>
          </a:p>
          <a:p>
            <a:pPr lvl="1"/>
            <a:endParaRPr lang="cs-CZ" dirty="0"/>
          </a:p>
          <a:p>
            <a:r>
              <a:rPr lang="cs-CZ" dirty="0"/>
              <a:t>N302</a:t>
            </a:r>
          </a:p>
          <a:p>
            <a:pPr lvl="1"/>
            <a:r>
              <a:rPr lang="cs-CZ" dirty="0" err="1"/>
              <a:t>Tkáňovky</a:t>
            </a:r>
            <a:endParaRPr lang="cs-CZ" dirty="0"/>
          </a:p>
          <a:p>
            <a:pPr lvl="1"/>
            <a:r>
              <a:rPr lang="cs-CZ" dirty="0"/>
              <a:t>Více genetiky</a:t>
            </a:r>
          </a:p>
          <a:p>
            <a:pPr lvl="1"/>
            <a:r>
              <a:rPr lang="cs-CZ" dirty="0"/>
              <a:t>bioinformatika</a:t>
            </a:r>
          </a:p>
          <a:p>
            <a:endParaRPr lang="cs-CZ" dirty="0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08028967-6491-60A4-8F76-3631F701BDB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N306</a:t>
            </a:r>
          </a:p>
          <a:p>
            <a:pPr lvl="1"/>
            <a:r>
              <a:rPr lang="cs-CZ" dirty="0"/>
              <a:t>Manažerské dovednosti </a:t>
            </a:r>
          </a:p>
          <a:p>
            <a:pPr lvl="1"/>
            <a:r>
              <a:rPr lang="cs-CZ" dirty="0"/>
              <a:t>Soft </a:t>
            </a:r>
            <a:r>
              <a:rPr lang="cs-CZ" dirty="0" err="1"/>
              <a:t>skills</a:t>
            </a:r>
            <a:endParaRPr lang="cs-CZ" dirty="0"/>
          </a:p>
          <a:p>
            <a:r>
              <a:rPr lang="cs-CZ" dirty="0"/>
              <a:t>N310</a:t>
            </a:r>
          </a:p>
          <a:p>
            <a:pPr lvl="1"/>
            <a:r>
              <a:rPr lang="cs-CZ" dirty="0"/>
              <a:t>Kmenové buňky</a:t>
            </a:r>
          </a:p>
          <a:p>
            <a:pPr lvl="1"/>
            <a:r>
              <a:rPr lang="cs-CZ" dirty="0"/>
              <a:t>Etika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32167289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0E7D538-4A84-F442-E6DC-102EB7F7AF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Kde dochází k překryvu?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F214AD4-68DE-32AD-82D6-8789F272326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N301</a:t>
            </a:r>
          </a:p>
          <a:p>
            <a:pPr lvl="1"/>
            <a:r>
              <a:rPr lang="cs-CZ" dirty="0"/>
              <a:t>Hematologie a imunologie a Imunochemie</a:t>
            </a:r>
          </a:p>
          <a:p>
            <a:pPr lvl="1"/>
            <a:r>
              <a:rPr lang="cs-CZ" dirty="0" err="1"/>
              <a:t>munochemie</a:t>
            </a:r>
            <a:r>
              <a:rPr lang="cs-CZ" dirty="0"/>
              <a:t>, imunologie, základy patologie, MMBV, </a:t>
            </a:r>
            <a:r>
              <a:rPr lang="cs-CZ" dirty="0" err="1"/>
              <a:t>Bioléčiva</a:t>
            </a:r>
            <a:r>
              <a:rPr lang="cs-CZ" dirty="0"/>
              <a:t>, bakalářské studium (všude se zmiňují protilátky, téměř to samé)</a:t>
            </a:r>
          </a:p>
          <a:p>
            <a:pPr lvl="1"/>
            <a:r>
              <a:rPr lang="cs-CZ" dirty="0"/>
              <a:t>Biofyzikální chemie a Instrumentální metody strukturní biologie</a:t>
            </a:r>
          </a:p>
          <a:p>
            <a:pPr lvl="1"/>
            <a:endParaRPr lang="cs-CZ" dirty="0"/>
          </a:p>
          <a:p>
            <a:r>
              <a:rPr lang="cs-CZ" dirty="0"/>
              <a:t>N302</a:t>
            </a:r>
          </a:p>
          <a:p>
            <a:pPr lvl="1"/>
            <a:r>
              <a:rPr lang="cs-CZ" dirty="0" err="1"/>
              <a:t>Bioinženýrsvtí</a:t>
            </a:r>
            <a:r>
              <a:rPr lang="cs-CZ" dirty="0"/>
              <a:t> opakování bakaláře</a:t>
            </a:r>
          </a:p>
          <a:p>
            <a:endParaRPr lang="cs-CZ" dirty="0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7DACAAAE-1483-C908-13AB-552E7DFC3CC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N306</a:t>
            </a:r>
          </a:p>
          <a:p>
            <a:pPr lvl="1"/>
            <a:r>
              <a:rPr lang="cs-CZ" dirty="0"/>
              <a:t>izolace a separace × </a:t>
            </a:r>
            <a:r>
              <a:rPr lang="cs-CZ" dirty="0" err="1"/>
              <a:t>interpetace</a:t>
            </a:r>
            <a:r>
              <a:rPr lang="cs-CZ" dirty="0"/>
              <a:t> </a:t>
            </a:r>
            <a:r>
              <a:rPr lang="cs-CZ" dirty="0" err="1"/>
              <a:t>chromatigrafických</a:t>
            </a:r>
            <a:r>
              <a:rPr lang="cs-CZ" dirty="0"/>
              <a:t> a MS dat</a:t>
            </a:r>
          </a:p>
          <a:p>
            <a:pPr lvl="1"/>
            <a:r>
              <a:rPr lang="cs-CZ" dirty="0"/>
              <a:t>Předměty s panem </a:t>
            </a:r>
            <a:r>
              <a:rPr lang="cs-CZ" dirty="0" err="1"/>
              <a:t>Strausem</a:t>
            </a:r>
            <a:endParaRPr lang="cs-CZ" dirty="0"/>
          </a:p>
          <a:p>
            <a:pPr lvl="1"/>
            <a:endParaRPr lang="cs-CZ" dirty="0"/>
          </a:p>
          <a:p>
            <a:pPr lvl="1"/>
            <a:endParaRPr lang="cs-CZ" dirty="0"/>
          </a:p>
          <a:p>
            <a:pPr lvl="1"/>
            <a:endParaRPr lang="cs-CZ" dirty="0"/>
          </a:p>
          <a:p>
            <a:r>
              <a:rPr lang="cs-CZ" dirty="0"/>
              <a:t>N310</a:t>
            </a:r>
          </a:p>
          <a:p>
            <a:pPr lvl="1"/>
            <a:r>
              <a:rPr lang="cs-CZ" dirty="0"/>
              <a:t>Malý překryv všude, který nebyl na škodu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51099396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Obrázek 18">
            <a:extLst>
              <a:ext uri="{FF2B5EF4-FFF2-40B4-BE49-F238E27FC236}">
                <a16:creationId xmlns:a16="http://schemas.microsoft.com/office/drawing/2014/main" id="{9758E816-4342-1302-60D8-5359CD2492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00919" y="935102"/>
            <a:ext cx="4112290" cy="3035862"/>
          </a:xfrm>
          <a:prstGeom prst="rect">
            <a:avLst/>
          </a:prstGeom>
        </p:spPr>
      </p:pic>
      <p:pic>
        <p:nvPicPr>
          <p:cNvPr id="17" name="Obrázek 16">
            <a:extLst>
              <a:ext uri="{FF2B5EF4-FFF2-40B4-BE49-F238E27FC236}">
                <a16:creationId xmlns:a16="http://schemas.microsoft.com/office/drawing/2014/main" id="{A65EC574-8688-A911-0D4C-26D158BC38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4471" y="3487262"/>
            <a:ext cx="4034021" cy="3263477"/>
          </a:xfrm>
          <a:prstGeom prst="rect">
            <a:avLst/>
          </a:prstGeom>
        </p:spPr>
      </p:pic>
      <p:pic>
        <p:nvPicPr>
          <p:cNvPr id="8" name="Obrázek 7">
            <a:extLst>
              <a:ext uri="{FF2B5EF4-FFF2-40B4-BE49-F238E27FC236}">
                <a16:creationId xmlns:a16="http://schemas.microsoft.com/office/drawing/2014/main" id="{70747139-F60E-5B11-847A-2CFB865C19B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08765" y="790783"/>
            <a:ext cx="3759727" cy="3263477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8F5F32EC-C73E-4389-4D22-8C39CF8829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Vyhovuje vám rozvržení předmětů ve studiu? </a:t>
            </a:r>
          </a:p>
        </p:txBody>
      </p:sp>
      <p:pic>
        <p:nvPicPr>
          <p:cNvPr id="12" name="Obrázek 11">
            <a:extLst>
              <a:ext uri="{FF2B5EF4-FFF2-40B4-BE49-F238E27FC236}">
                <a16:creationId xmlns:a16="http://schemas.microsoft.com/office/drawing/2014/main" id="{80C87CCD-0755-61F9-166F-AE188923F9E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35679" y="3784526"/>
            <a:ext cx="3759727" cy="2708349"/>
          </a:xfrm>
          <a:prstGeom prst="rect">
            <a:avLst/>
          </a:prstGeom>
        </p:spPr>
      </p:pic>
      <p:sp>
        <p:nvSpPr>
          <p:cNvPr id="6" name="TextovéPole 5">
            <a:extLst>
              <a:ext uri="{FF2B5EF4-FFF2-40B4-BE49-F238E27FC236}">
                <a16:creationId xmlns:a16="http://schemas.microsoft.com/office/drawing/2014/main" id="{67C5AD7C-E6B0-6E98-E030-BEE113EBAAA7}"/>
              </a:ext>
            </a:extLst>
          </p:cNvPr>
          <p:cNvSpPr txBox="1"/>
          <p:nvPr/>
        </p:nvSpPr>
        <p:spPr>
          <a:xfrm>
            <a:off x="5413959" y="4060035"/>
            <a:ext cx="47026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/>
              <a:t>N301</a:t>
            </a:r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98CB1F9C-1788-C7C2-AFF8-803C4DC265C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10152" y="2504588"/>
            <a:ext cx="4462344" cy="2698783"/>
          </a:xfrm>
          <a:prstGeom prst="rect">
            <a:avLst/>
          </a:prstGeom>
        </p:spPr>
      </p:pic>
      <p:sp>
        <p:nvSpPr>
          <p:cNvPr id="15" name="TextovéPole 14">
            <a:extLst>
              <a:ext uri="{FF2B5EF4-FFF2-40B4-BE49-F238E27FC236}">
                <a16:creationId xmlns:a16="http://schemas.microsoft.com/office/drawing/2014/main" id="{1EE8748C-2B13-3C30-8B2C-03EC5988ABE1}"/>
              </a:ext>
            </a:extLst>
          </p:cNvPr>
          <p:cNvSpPr txBox="1"/>
          <p:nvPr/>
        </p:nvSpPr>
        <p:spPr>
          <a:xfrm>
            <a:off x="8614359" y="6387182"/>
            <a:ext cx="47026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/>
              <a:t>N310</a:t>
            </a:r>
          </a:p>
        </p:txBody>
      </p:sp>
      <p:sp>
        <p:nvSpPr>
          <p:cNvPr id="22" name="TextovéPole 21">
            <a:extLst>
              <a:ext uri="{FF2B5EF4-FFF2-40B4-BE49-F238E27FC236}">
                <a16:creationId xmlns:a16="http://schemas.microsoft.com/office/drawing/2014/main" id="{A94F03AC-6EC1-7282-46C4-CAE1BC35E2F5}"/>
              </a:ext>
            </a:extLst>
          </p:cNvPr>
          <p:cNvSpPr txBox="1"/>
          <p:nvPr/>
        </p:nvSpPr>
        <p:spPr>
          <a:xfrm>
            <a:off x="8763584" y="4089550"/>
            <a:ext cx="47026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/>
              <a:t>N302</a:t>
            </a:r>
          </a:p>
        </p:txBody>
      </p:sp>
      <p:sp>
        <p:nvSpPr>
          <p:cNvPr id="23" name="TextovéPole 22">
            <a:extLst>
              <a:ext uri="{FF2B5EF4-FFF2-40B4-BE49-F238E27FC236}">
                <a16:creationId xmlns:a16="http://schemas.microsoft.com/office/drawing/2014/main" id="{A1A0118F-6E2B-7B94-406F-54AD2ABED982}"/>
              </a:ext>
            </a:extLst>
          </p:cNvPr>
          <p:cNvSpPr txBox="1"/>
          <p:nvPr/>
        </p:nvSpPr>
        <p:spPr>
          <a:xfrm>
            <a:off x="5413959" y="6405962"/>
            <a:ext cx="47026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/>
              <a:t>N306</a:t>
            </a:r>
          </a:p>
        </p:txBody>
      </p:sp>
    </p:spTree>
    <p:extLst>
      <p:ext uri="{BB962C8B-B14F-4D97-AF65-F5344CB8AC3E}">
        <p14:creationId xmlns:p14="http://schemas.microsoft.com/office/powerpoint/2010/main" val="19824681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F88D9C2-670D-8F4F-749A-8822CBB84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PATOBIOCHEMIE I</a:t>
            </a:r>
          </a:p>
        </p:txBody>
      </p:sp>
      <p:graphicFrame>
        <p:nvGraphicFramePr>
          <p:cNvPr id="7" name="Zástupný obsah 6">
            <a:extLst>
              <a:ext uri="{FF2B5EF4-FFF2-40B4-BE49-F238E27FC236}">
                <a16:creationId xmlns:a16="http://schemas.microsoft.com/office/drawing/2014/main" id="{B7B4225E-9C11-C52B-8568-4FCBD2FBC2D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29407337"/>
              </p:ext>
            </p:extLst>
          </p:nvPr>
        </p:nvGraphicFramePr>
        <p:xfrm>
          <a:off x="838200" y="1825625"/>
          <a:ext cx="1061548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3006">
                  <a:extLst>
                    <a:ext uri="{9D8B030D-6E8A-4147-A177-3AD203B41FA5}">
                      <a16:colId xmlns:a16="http://schemas.microsoft.com/office/drawing/2014/main" val="3831322722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290642827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98533613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500362994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01863861"/>
                    </a:ext>
                  </a:extLst>
                </a:gridCol>
              </a:tblGrid>
              <a:tr h="370840">
                <a:tc gridSpan="5">
                  <a:txBody>
                    <a:bodyPr/>
                    <a:lstStyle/>
                    <a:p>
                      <a:r>
                        <a:rPr lang="cs-CZ" dirty="0"/>
                        <a:t>ČÍSELNÉ HODNOCENÍ (průměrná známka)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08476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4685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Přínos pro 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3,9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3,7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29821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Osobní přínos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4,1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4,1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31486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Zpracování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1,4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2,7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1,5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0371720"/>
                  </a:ext>
                </a:extLst>
              </a:tr>
            </a:tbl>
          </a:graphicData>
        </a:graphic>
      </p:graphicFrame>
      <p:sp>
        <p:nvSpPr>
          <p:cNvPr id="3" name="TextovéPole 2">
            <a:extLst>
              <a:ext uri="{FF2B5EF4-FFF2-40B4-BE49-F238E27FC236}">
                <a16:creationId xmlns:a16="http://schemas.microsoft.com/office/drawing/2014/main" id="{F637AFA4-E273-FA09-D0A7-F469A477EDBF}"/>
              </a:ext>
            </a:extLst>
          </p:cNvPr>
          <p:cNvSpPr txBox="1"/>
          <p:nvPr/>
        </p:nvSpPr>
        <p:spPr>
          <a:xfrm>
            <a:off x="642257" y="3951515"/>
            <a:ext cx="1037408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Studenti N301 uvádí, že mezi hlavní problémy patří nevyváženost přednášek. Dále nesouhlasí s podílem samostudia, kdy jsou u zkoušky požadované jiné informace než dostanou na přednáškách. Zmiňují také zásadní chyby ve výkladu.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Student N310 souhlasí s nutností individuálního dostudování témat ke zkoušce a špatnou organizaci. </a:t>
            </a:r>
          </a:p>
        </p:txBody>
      </p:sp>
    </p:spTree>
    <p:extLst>
      <p:ext uri="{BB962C8B-B14F-4D97-AF65-F5344CB8AC3E}">
        <p14:creationId xmlns:p14="http://schemas.microsoft.com/office/powerpoint/2010/main" val="3239057675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579FAE8-C203-4A8A-248E-C7BF0F0F15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Podněty ke změnám 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253CC90D-4C06-37B4-00FB-EA077EEA601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/>
              <a:t>N301</a:t>
            </a:r>
          </a:p>
          <a:p>
            <a:pPr lvl="1"/>
            <a:r>
              <a:rPr lang="cs-CZ" dirty="0"/>
              <a:t>Hematologie a imunologie do 1. ročníku a do posledního něco s klinickou biochemií</a:t>
            </a:r>
          </a:p>
          <a:p>
            <a:pPr lvl="1"/>
            <a:r>
              <a:rPr lang="cs-CZ" dirty="0"/>
              <a:t>KLIBI v prváku a IMUNO ve druháku svádí k volbě IMUNA ke SZZ</a:t>
            </a:r>
          </a:p>
          <a:p>
            <a:pPr lvl="1"/>
            <a:r>
              <a:rPr lang="cs-CZ" dirty="0"/>
              <a:t>Syntetická biologie do 3. semestru (opakování ke SZZ)</a:t>
            </a:r>
          </a:p>
          <a:p>
            <a:pPr lvl="1"/>
            <a:r>
              <a:rPr lang="cs-CZ" dirty="0"/>
              <a:t>Základy patologie člověka 1. semestr (lepší kontext) </a:t>
            </a:r>
          </a:p>
          <a:p>
            <a:pPr lvl="1"/>
            <a:r>
              <a:rPr lang="cs-CZ" dirty="0"/>
              <a:t>Laboratoře již v 1. ročníku</a:t>
            </a:r>
          </a:p>
          <a:p>
            <a:r>
              <a:rPr lang="cs-CZ" dirty="0"/>
              <a:t>N302</a:t>
            </a:r>
          </a:p>
          <a:p>
            <a:pPr lvl="1"/>
            <a:r>
              <a:rPr lang="cs-CZ" dirty="0"/>
              <a:t>Praktický seminář z </a:t>
            </a:r>
            <a:r>
              <a:rPr lang="cs-CZ" dirty="0" err="1"/>
              <a:t>hyg</a:t>
            </a:r>
            <a:r>
              <a:rPr lang="cs-CZ" dirty="0"/>
              <a:t>.-klin mikro do 2. semestru</a:t>
            </a:r>
          </a:p>
          <a:p>
            <a:pPr lvl="1"/>
            <a:r>
              <a:rPr lang="cs-CZ" dirty="0"/>
              <a:t>Více rozházet laboratoře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5DA186BD-CCEE-1A09-6BF6-FBEC5872D0F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/>
              <a:t>N306</a:t>
            </a:r>
          </a:p>
          <a:p>
            <a:pPr lvl="1"/>
            <a:r>
              <a:rPr lang="cs-CZ" dirty="0"/>
              <a:t>Snížit počet předmětů ve 3. semestru </a:t>
            </a:r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58820994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3A0C879-6592-7A07-4153-1EA71A8515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Myšlenky k posluchačským laboratořím?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A4D152D-7476-127D-4C96-4C98AA79A9F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N301</a:t>
            </a:r>
          </a:p>
          <a:p>
            <a:r>
              <a:rPr lang="cs-CZ" b="1" dirty="0"/>
              <a:t>Přidat: </a:t>
            </a:r>
          </a:p>
          <a:p>
            <a:pPr lvl="1"/>
            <a:r>
              <a:rPr lang="cs-CZ" dirty="0"/>
              <a:t>navrhování a příprava </a:t>
            </a:r>
            <a:r>
              <a:rPr lang="cs-CZ" dirty="0" err="1"/>
              <a:t>plasmidu</a:t>
            </a:r>
            <a:endParaRPr lang="cs-CZ" dirty="0"/>
          </a:p>
          <a:p>
            <a:pPr lvl="1"/>
            <a:r>
              <a:rPr lang="cs-CZ" dirty="0"/>
              <a:t>pokročilé laboratoře genetik</a:t>
            </a:r>
          </a:p>
          <a:p>
            <a:pPr lvl="1"/>
            <a:r>
              <a:rPr lang="cs-CZ" dirty="0"/>
              <a:t>techniky spojované s enzymologií</a:t>
            </a:r>
          </a:p>
          <a:p>
            <a:pPr lvl="1"/>
            <a:r>
              <a:rPr lang="cs-CZ" dirty="0"/>
              <a:t>programování nebo data science </a:t>
            </a:r>
          </a:p>
          <a:p>
            <a:pPr lvl="1"/>
            <a:endParaRPr lang="cs-CZ" dirty="0"/>
          </a:p>
          <a:p>
            <a:r>
              <a:rPr lang="cs-CZ" dirty="0"/>
              <a:t>N302</a:t>
            </a:r>
          </a:p>
          <a:p>
            <a:pPr lvl="1"/>
            <a:r>
              <a:rPr lang="cs-CZ" dirty="0"/>
              <a:t>Jen dát něco z toho co máme do druháku - třeba Bulovku.</a:t>
            </a:r>
          </a:p>
          <a:p>
            <a:pPr lvl="1"/>
            <a:endParaRPr lang="cs-CZ" dirty="0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90444378-8A3E-3CAE-4E36-DA39997FFD5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N306</a:t>
            </a:r>
          </a:p>
          <a:p>
            <a:pPr lvl="1"/>
            <a:r>
              <a:rPr lang="cs-CZ" dirty="0"/>
              <a:t>Zbytečné stresy ze zkoušení/testů v laboratořích</a:t>
            </a:r>
          </a:p>
          <a:p>
            <a:r>
              <a:rPr lang="cs-CZ" dirty="0"/>
              <a:t>N310</a:t>
            </a:r>
          </a:p>
          <a:p>
            <a:pPr lvl="1"/>
            <a:r>
              <a:rPr lang="cs-CZ" dirty="0"/>
              <a:t>Předmětů "laboratoř..." bylo poměrně hodně, ale bohužel se jednalo spíš o </a:t>
            </a:r>
            <a:r>
              <a:rPr lang="cs-CZ" dirty="0" err="1"/>
              <a:t>exkurce</a:t>
            </a:r>
            <a:r>
              <a:rPr lang="cs-CZ" dirty="0"/>
              <a:t>, než laboratoř na které jsme zvyklé z bakaláře. Málo věcí jsme si vyzkoušeli rukama.</a:t>
            </a:r>
          </a:p>
          <a:p>
            <a:pPr lvl="1"/>
            <a:r>
              <a:rPr lang="cs-CZ" dirty="0"/>
              <a:t>Laborky na 1lf byly občas zmatené, ale zase se lze s vyučujícími domluvit a nahradit případnou absenci </a:t>
            </a:r>
          </a:p>
        </p:txBody>
      </p:sp>
      <p:graphicFrame>
        <p:nvGraphicFramePr>
          <p:cNvPr id="5" name="Tabulka 4">
            <a:extLst>
              <a:ext uri="{FF2B5EF4-FFF2-40B4-BE49-F238E27FC236}">
                <a16:creationId xmlns:a16="http://schemas.microsoft.com/office/drawing/2014/main" id="{F22603B2-5A41-A48E-EFA3-DDC2D97CE5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3704451"/>
              </p:ext>
            </p:extLst>
          </p:nvPr>
        </p:nvGraphicFramePr>
        <p:xfrm>
          <a:off x="-3167743" y="6537960"/>
          <a:ext cx="10515600" cy="640080"/>
        </p:xfrm>
        <a:graphic>
          <a:graphicData uri="http://schemas.openxmlformats.org/drawingml/2006/table">
            <a:tbl>
              <a:tblPr/>
              <a:tblGrid>
                <a:gridCol w="5257800">
                  <a:extLst>
                    <a:ext uri="{9D8B030D-6E8A-4147-A177-3AD203B41FA5}">
                      <a16:colId xmlns:a16="http://schemas.microsoft.com/office/drawing/2014/main" val="493458995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80685077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  <a:p>
                      <a:endParaRPr lang="cs-CZ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458520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9116266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5042BDA-FA8B-9820-692E-357A9C3933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Jak často se setkáváte s novými informacemi během výuky? </a:t>
            </a:r>
          </a:p>
        </p:txBody>
      </p:sp>
      <p:graphicFrame>
        <p:nvGraphicFramePr>
          <p:cNvPr id="11" name="Tabulka 10">
            <a:extLst>
              <a:ext uri="{FF2B5EF4-FFF2-40B4-BE49-F238E27FC236}">
                <a16:creationId xmlns:a16="http://schemas.microsoft.com/office/drawing/2014/main" id="{DBE3128D-D805-C854-0106-893D7A9182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9313362"/>
              </p:ext>
            </p:extLst>
          </p:nvPr>
        </p:nvGraphicFramePr>
        <p:xfrm>
          <a:off x="2032000" y="2323495"/>
          <a:ext cx="8646886" cy="34677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36840">
                  <a:extLst>
                    <a:ext uri="{9D8B030D-6E8A-4147-A177-3AD203B41FA5}">
                      <a16:colId xmlns:a16="http://schemas.microsoft.com/office/drawing/2014/main" val="1303499693"/>
                    </a:ext>
                  </a:extLst>
                </a:gridCol>
                <a:gridCol w="2010046">
                  <a:extLst>
                    <a:ext uri="{9D8B030D-6E8A-4147-A177-3AD203B41FA5}">
                      <a16:colId xmlns:a16="http://schemas.microsoft.com/office/drawing/2014/main" val="1133315847"/>
                    </a:ext>
                  </a:extLst>
                </a:gridCol>
              </a:tblGrid>
              <a:tr h="616306">
                <a:tc>
                  <a:txBody>
                    <a:bodyPr/>
                    <a:lstStyle/>
                    <a:p>
                      <a:r>
                        <a:rPr lang="cs-CZ" b="0" dirty="0">
                          <a:solidFill>
                            <a:schemeClr val="tx1"/>
                          </a:solidFill>
                        </a:rPr>
                        <a:t>Na většině přednášek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solidFill>
                            <a:schemeClr val="tx1"/>
                          </a:solidFill>
                        </a:rPr>
                        <a:t>4 (21 %)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8597553"/>
                  </a:ext>
                </a:extLst>
              </a:tr>
              <a:tr h="659507">
                <a:tc>
                  <a:txBody>
                    <a:bodyPr/>
                    <a:lstStyle/>
                    <a:p>
                      <a:r>
                        <a:rPr lang="cs-CZ" b="0" dirty="0"/>
                        <a:t>Dozvídám se nové věci, ale informace se občas opakují (není to na škodu)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11 (58 %)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9130059"/>
                  </a:ext>
                </a:extLst>
              </a:tr>
              <a:tr h="94215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0" dirty="0"/>
                        <a:t>Dozvídám se nové věci, ale informace se občas opakují (vadí mi to)</a:t>
                      </a:r>
                    </a:p>
                    <a:p>
                      <a:endParaRPr lang="cs-CZ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3 (16 %)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25612961"/>
                  </a:ext>
                </a:extLst>
              </a:tr>
              <a:tr h="624869">
                <a:tc>
                  <a:txBody>
                    <a:bodyPr/>
                    <a:lstStyle/>
                    <a:p>
                      <a:r>
                        <a:rPr lang="cs-CZ" b="0" dirty="0"/>
                        <a:t>Na méně než polovině přednášek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1 (5 %)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62653613"/>
                  </a:ext>
                </a:extLst>
              </a:tr>
              <a:tr h="624869">
                <a:tc>
                  <a:txBody>
                    <a:bodyPr/>
                    <a:lstStyle/>
                    <a:p>
                      <a:r>
                        <a:rPr lang="cs-CZ" b="0" dirty="0"/>
                        <a:t>Velmi málo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281259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017185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9DD8392-6155-507D-052F-9B7BAA6B42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Co vám vyhovuje během přednášek? </a:t>
            </a:r>
          </a:p>
        </p:txBody>
      </p:sp>
      <p:graphicFrame>
        <p:nvGraphicFramePr>
          <p:cNvPr id="6" name="Tabulka 5">
            <a:extLst>
              <a:ext uri="{FF2B5EF4-FFF2-40B4-BE49-F238E27FC236}">
                <a16:creationId xmlns:a16="http://schemas.microsoft.com/office/drawing/2014/main" id="{E01422D9-D4FA-8487-3A0C-1D20F5ECE9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1590258"/>
              </p:ext>
            </p:extLst>
          </p:nvPr>
        </p:nvGraphicFramePr>
        <p:xfrm>
          <a:off x="1282213" y="2066715"/>
          <a:ext cx="8646886" cy="34829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36840">
                  <a:extLst>
                    <a:ext uri="{9D8B030D-6E8A-4147-A177-3AD203B41FA5}">
                      <a16:colId xmlns:a16="http://schemas.microsoft.com/office/drawing/2014/main" val="1303499693"/>
                    </a:ext>
                  </a:extLst>
                </a:gridCol>
                <a:gridCol w="2010046">
                  <a:extLst>
                    <a:ext uri="{9D8B030D-6E8A-4147-A177-3AD203B41FA5}">
                      <a16:colId xmlns:a16="http://schemas.microsoft.com/office/drawing/2014/main" val="1133315847"/>
                    </a:ext>
                  </a:extLst>
                </a:gridCol>
              </a:tblGrid>
              <a:tr h="616306">
                <a:tc>
                  <a:txBody>
                    <a:bodyPr/>
                    <a:lstStyle/>
                    <a:p>
                      <a:r>
                        <a:rPr lang="cs-CZ" b="0" dirty="0">
                          <a:solidFill>
                            <a:schemeClr val="tx1"/>
                          </a:solidFill>
                        </a:rPr>
                        <a:t>Rád diskutuji s vyučujícím a aktivně se zapojuji.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solidFill>
                            <a:schemeClr val="tx1"/>
                          </a:solidFill>
                        </a:rPr>
                        <a:t>1 (5 %)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8597553"/>
                  </a:ext>
                </a:extLst>
              </a:tr>
              <a:tr h="659507">
                <a:tc>
                  <a:txBody>
                    <a:bodyPr/>
                    <a:lstStyle/>
                    <a:p>
                      <a:r>
                        <a:rPr lang="cs-CZ" b="0" dirty="0"/>
                        <a:t>Se rád zapojím jakýmkoliv způsobem.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4 (21 %)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9130059"/>
                  </a:ext>
                </a:extLst>
              </a:tr>
              <a:tr h="94215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0" dirty="0"/>
                        <a:t>By mi vyhovovala možnost vyjádřit se anonymně.</a:t>
                      </a:r>
                    </a:p>
                    <a:p>
                      <a:endParaRPr lang="cs-CZ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5 (26 %)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5612961"/>
                  </a:ext>
                </a:extLst>
              </a:tr>
              <a:tr h="624869">
                <a:tc>
                  <a:txBody>
                    <a:bodyPr/>
                    <a:lstStyle/>
                    <a:p>
                      <a:r>
                        <a:rPr lang="cs-CZ" b="0" dirty="0"/>
                        <a:t>Nerad interaguji. Raději komunikuji s vyučujícím osobně po přednášce.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6 (32 %)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2653613"/>
                  </a:ext>
                </a:extLst>
              </a:tr>
              <a:tr h="624869">
                <a:tc>
                  <a:txBody>
                    <a:bodyPr/>
                    <a:lstStyle/>
                    <a:p>
                      <a:r>
                        <a:rPr lang="cs-CZ" b="0" dirty="0"/>
                        <a:t>Chci jen poslouchat výklad nemám potřebu se zapojovat.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3  (16 %)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281259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9526262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7623CB2-EFBC-F4C6-0614-7452BEB86E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Jak se stavíte k frontální výuce? (lze zvolit více možností)  </a:t>
            </a:r>
          </a:p>
        </p:txBody>
      </p:sp>
      <p:graphicFrame>
        <p:nvGraphicFramePr>
          <p:cNvPr id="6" name="Tabulka 5">
            <a:extLst>
              <a:ext uri="{FF2B5EF4-FFF2-40B4-BE49-F238E27FC236}">
                <a16:creationId xmlns:a16="http://schemas.microsoft.com/office/drawing/2014/main" id="{90555C49-46BB-D7E2-CDDB-0C66C28E4B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3505323"/>
              </p:ext>
            </p:extLst>
          </p:nvPr>
        </p:nvGraphicFramePr>
        <p:xfrm>
          <a:off x="1772557" y="2326151"/>
          <a:ext cx="8646886" cy="28428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36840">
                  <a:extLst>
                    <a:ext uri="{9D8B030D-6E8A-4147-A177-3AD203B41FA5}">
                      <a16:colId xmlns:a16="http://schemas.microsoft.com/office/drawing/2014/main" val="1303499693"/>
                    </a:ext>
                  </a:extLst>
                </a:gridCol>
                <a:gridCol w="2010046">
                  <a:extLst>
                    <a:ext uri="{9D8B030D-6E8A-4147-A177-3AD203B41FA5}">
                      <a16:colId xmlns:a16="http://schemas.microsoft.com/office/drawing/2014/main" val="1133315847"/>
                    </a:ext>
                  </a:extLst>
                </a:gridCol>
              </a:tblGrid>
              <a:tr h="616306">
                <a:tc>
                  <a:txBody>
                    <a:bodyPr/>
                    <a:lstStyle/>
                    <a:p>
                      <a:r>
                        <a:rPr lang="cs-CZ" b="0" dirty="0">
                          <a:solidFill>
                            <a:schemeClr val="tx1"/>
                          </a:solidFill>
                        </a:rPr>
                        <a:t>Vyhovuje mi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solidFill>
                            <a:schemeClr val="tx1"/>
                          </a:solidFill>
                        </a:rPr>
                        <a:t>7 (37 %)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8597553"/>
                  </a:ext>
                </a:extLst>
              </a:tr>
              <a:tr h="659507">
                <a:tc>
                  <a:txBody>
                    <a:bodyPr/>
                    <a:lstStyle/>
                    <a:p>
                      <a:r>
                        <a:rPr lang="cs-CZ" b="0" dirty="0"/>
                        <a:t>Nevadilo by mi si něco nastudovat doma a na hodině problematiku diskutovat.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7 (37 %)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9130059"/>
                  </a:ext>
                </a:extLst>
              </a:tr>
              <a:tr h="94215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0" dirty="0"/>
                        <a:t>Kombinace přístupů (částečně výklad/diskuze) </a:t>
                      </a:r>
                    </a:p>
                    <a:p>
                      <a:endParaRPr lang="cs-CZ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9 (47 %)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5612961"/>
                  </a:ext>
                </a:extLst>
              </a:tr>
              <a:tr h="624869">
                <a:tc>
                  <a:txBody>
                    <a:bodyPr/>
                    <a:lstStyle/>
                    <a:p>
                      <a:r>
                        <a:rPr lang="cs-CZ" b="0" dirty="0"/>
                        <a:t>Na přednášky spíše nechodím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6 (31 %)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626536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9206537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C2BA65F-3619-59DE-22BE-C0D25B2113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Jaké vám vyhovují materiály (lze zvolit více možností) </a:t>
            </a:r>
          </a:p>
        </p:txBody>
      </p:sp>
      <p:graphicFrame>
        <p:nvGraphicFramePr>
          <p:cNvPr id="4" name="Zástupný obsah 3">
            <a:extLst>
              <a:ext uri="{FF2B5EF4-FFF2-40B4-BE49-F238E27FC236}">
                <a16:creationId xmlns:a16="http://schemas.microsoft.com/office/drawing/2014/main" id="{F2AEDDFB-CD57-DC46-6D96-988B4E59623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20135252"/>
              </p:ext>
            </p:extLst>
          </p:nvPr>
        </p:nvGraphicFramePr>
        <p:xfrm>
          <a:off x="1197429" y="2119540"/>
          <a:ext cx="8646886" cy="37905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36840">
                  <a:extLst>
                    <a:ext uri="{9D8B030D-6E8A-4147-A177-3AD203B41FA5}">
                      <a16:colId xmlns:a16="http://schemas.microsoft.com/office/drawing/2014/main" val="1303499693"/>
                    </a:ext>
                  </a:extLst>
                </a:gridCol>
                <a:gridCol w="2010046">
                  <a:extLst>
                    <a:ext uri="{9D8B030D-6E8A-4147-A177-3AD203B41FA5}">
                      <a16:colId xmlns:a16="http://schemas.microsoft.com/office/drawing/2014/main" val="1133315847"/>
                    </a:ext>
                  </a:extLst>
                </a:gridCol>
              </a:tblGrid>
              <a:tr h="616306">
                <a:tc>
                  <a:txBody>
                    <a:bodyPr/>
                    <a:lstStyle/>
                    <a:p>
                      <a:r>
                        <a:rPr lang="cs-CZ" b="0" dirty="0">
                          <a:solidFill>
                            <a:schemeClr val="tx1"/>
                          </a:solidFill>
                        </a:rPr>
                        <a:t>Prezentace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solidFill>
                            <a:schemeClr val="tx1"/>
                          </a:solidFill>
                        </a:rPr>
                        <a:t>12 (63 %)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8597553"/>
                  </a:ext>
                </a:extLst>
              </a:tr>
              <a:tr h="659507">
                <a:tc>
                  <a:txBody>
                    <a:bodyPr/>
                    <a:lstStyle/>
                    <a:p>
                      <a:r>
                        <a:rPr lang="cs-CZ" b="0" dirty="0"/>
                        <a:t>Skripta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4 (21 %)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9130059"/>
                  </a:ext>
                </a:extLst>
              </a:tr>
              <a:tr h="61059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0" dirty="0"/>
                        <a:t>Nahrávky přednášek</a:t>
                      </a:r>
                    </a:p>
                    <a:p>
                      <a:endParaRPr lang="cs-CZ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15 (79 %)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5612961"/>
                  </a:ext>
                </a:extLst>
              </a:tr>
              <a:tr h="624869">
                <a:tc>
                  <a:txBody>
                    <a:bodyPr/>
                    <a:lstStyle/>
                    <a:p>
                      <a:r>
                        <a:rPr lang="cs-CZ" b="0" dirty="0"/>
                        <a:t>Vlastní poznámky z přednášek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12 (63 %)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2653613"/>
                  </a:ext>
                </a:extLst>
              </a:tr>
              <a:tr h="624869">
                <a:tc>
                  <a:txBody>
                    <a:bodyPr/>
                    <a:lstStyle/>
                    <a:p>
                      <a:r>
                        <a:rPr lang="cs-CZ" b="0" dirty="0"/>
                        <a:t>Vlastní rešerše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3 (15 %)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590452"/>
                  </a:ext>
                </a:extLst>
              </a:tr>
              <a:tr h="624869">
                <a:tc>
                  <a:txBody>
                    <a:bodyPr/>
                    <a:lstStyle/>
                    <a:p>
                      <a:r>
                        <a:rPr lang="cs-CZ" b="0" dirty="0"/>
                        <a:t>Prezentace doplněné o vlastní poznámky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13  (68 %)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19545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7987694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F4DCC68-E317-3EEB-D63C-16A3A7B00E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Jaký způsob zakončení předmětu preferujete? (lze zvolit více možností) </a:t>
            </a:r>
          </a:p>
        </p:txBody>
      </p:sp>
      <p:graphicFrame>
        <p:nvGraphicFramePr>
          <p:cNvPr id="19" name="Tabulka 18">
            <a:extLst>
              <a:ext uri="{FF2B5EF4-FFF2-40B4-BE49-F238E27FC236}">
                <a16:creationId xmlns:a16="http://schemas.microsoft.com/office/drawing/2014/main" id="{AEEDCB81-57DE-160B-B68B-69294CC60D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1606551"/>
              </p:ext>
            </p:extLst>
          </p:nvPr>
        </p:nvGraphicFramePr>
        <p:xfrm>
          <a:off x="1513115" y="2396256"/>
          <a:ext cx="8646886" cy="32295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36840">
                  <a:extLst>
                    <a:ext uri="{9D8B030D-6E8A-4147-A177-3AD203B41FA5}">
                      <a16:colId xmlns:a16="http://schemas.microsoft.com/office/drawing/2014/main" val="3026785456"/>
                    </a:ext>
                  </a:extLst>
                </a:gridCol>
                <a:gridCol w="2010046">
                  <a:extLst>
                    <a:ext uri="{9D8B030D-6E8A-4147-A177-3AD203B41FA5}">
                      <a16:colId xmlns:a16="http://schemas.microsoft.com/office/drawing/2014/main" val="841187265"/>
                    </a:ext>
                  </a:extLst>
                </a:gridCol>
              </a:tblGrid>
              <a:tr h="616306">
                <a:tc>
                  <a:txBody>
                    <a:bodyPr/>
                    <a:lstStyle/>
                    <a:p>
                      <a:r>
                        <a:rPr lang="cs-CZ" b="0" dirty="0">
                          <a:solidFill>
                            <a:schemeClr val="tx1"/>
                          </a:solidFill>
                        </a:rPr>
                        <a:t>Ústní zkouška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solidFill>
                            <a:schemeClr val="tx1"/>
                          </a:solidFill>
                        </a:rPr>
                        <a:t>10 (53 %)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6142008"/>
                  </a:ext>
                </a:extLst>
              </a:tr>
              <a:tr h="659507">
                <a:tc>
                  <a:txBody>
                    <a:bodyPr/>
                    <a:lstStyle/>
                    <a:p>
                      <a:r>
                        <a:rPr lang="cs-CZ" b="0" dirty="0"/>
                        <a:t>Projekt (prezentace na přednáškách, semestrální projekt,..)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8 (42 %)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8893715"/>
                  </a:ext>
                </a:extLst>
              </a:tr>
              <a:tr h="70398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0" dirty="0"/>
                        <a:t>Písemná zkouška s výběrem možností </a:t>
                      </a:r>
                    </a:p>
                    <a:p>
                      <a:endParaRPr lang="cs-CZ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7 (37 %)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2519147"/>
                  </a:ext>
                </a:extLst>
              </a:tr>
              <a:tr h="624869">
                <a:tc>
                  <a:txBody>
                    <a:bodyPr/>
                    <a:lstStyle/>
                    <a:p>
                      <a:r>
                        <a:rPr lang="cs-CZ" b="0" dirty="0"/>
                        <a:t>Písemná zkouška s otevřenými otázkami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9 (47 %)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0184816"/>
                  </a:ext>
                </a:extLst>
              </a:tr>
              <a:tr h="624869">
                <a:tc>
                  <a:txBody>
                    <a:bodyPr/>
                    <a:lstStyle/>
                    <a:p>
                      <a:r>
                        <a:rPr lang="cs-CZ" b="0" dirty="0"/>
                        <a:t>Na formě mi nezáleží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1  (5 %)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487162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739538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F10BA46-7DE6-7983-50DD-A7E694A052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Příklady dobré praxe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4CC5B22-55EE-1D4A-B80C-1C9129833F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/>
              <a:t>Paní doktorka Jablonská nás aktivně zapojovala do debaty a ptala se na naše vlastní zkušenosti, paní doktorka </a:t>
            </a:r>
            <a:r>
              <a:rPr lang="cs-CZ" dirty="0" err="1"/>
              <a:t>Karamonová</a:t>
            </a:r>
            <a:r>
              <a:rPr lang="cs-CZ" dirty="0"/>
              <a:t> každou hodinu zapojila opakování v podobě </a:t>
            </a:r>
            <a:r>
              <a:rPr lang="cs-CZ" dirty="0" err="1"/>
              <a:t>Kahoot</a:t>
            </a:r>
            <a:r>
              <a:rPr lang="cs-CZ" dirty="0"/>
              <a:t>, což bylo velmi přínosné, Pan profesor Fusek vždy shrnul, co je v přednášce podstatné a několikrát to </a:t>
            </a:r>
            <a:r>
              <a:rPr lang="cs-CZ" dirty="0" err="1"/>
              <a:t>zdrůraznil</a:t>
            </a:r>
            <a:r>
              <a:rPr lang="cs-CZ" dirty="0"/>
              <a:t>, rozdělil zkoušku na dvě části a zařídil nám exkurzi do provozu (N301)</a:t>
            </a:r>
          </a:p>
          <a:p>
            <a:r>
              <a:rPr lang="cs-CZ" dirty="0" err="1"/>
              <a:t>SynBio</a:t>
            </a:r>
            <a:r>
              <a:rPr lang="cs-CZ" dirty="0"/>
              <a:t> a GMO, </a:t>
            </a:r>
            <a:r>
              <a:rPr lang="cs-CZ" dirty="0" err="1"/>
              <a:t>Bioléčiva</a:t>
            </a:r>
            <a:r>
              <a:rPr lang="cs-CZ" dirty="0"/>
              <a:t>, Buněčné kultury, </a:t>
            </a:r>
            <a:r>
              <a:rPr lang="cs-CZ" dirty="0" err="1"/>
              <a:t>Zákaldy</a:t>
            </a:r>
            <a:r>
              <a:rPr lang="cs-CZ" dirty="0"/>
              <a:t> patologie - napsala jsem k předmětům (N301)</a:t>
            </a:r>
          </a:p>
          <a:p>
            <a:r>
              <a:rPr lang="cs-CZ" dirty="0"/>
              <a:t>Aktivní zapojení studentů do výuky – diskuze, aktivní přemýšlení nejen pasivní přijímání informací (Mikrobiologie ŽP, </a:t>
            </a:r>
            <a:r>
              <a:rPr lang="cs-CZ" dirty="0" err="1"/>
              <a:t>Bioléčiva</a:t>
            </a:r>
            <a:r>
              <a:rPr lang="cs-CZ" dirty="0"/>
              <a:t>, GMO) použití nástrojů a alternativních způsobů jak vyučovat danou problematiku (Patologie – </a:t>
            </a:r>
            <a:r>
              <a:rPr lang="cs-CZ" dirty="0" err="1"/>
              <a:t>Kahoot</a:t>
            </a:r>
            <a:r>
              <a:rPr lang="cs-CZ" dirty="0"/>
              <a:t>, Živočišné buněčné kultury – práce s databázemi, psaní článku na wikipedii, laboratoře biochemických metod a genového inženýrství – práce s databázemi a programy, čtení návodů, Syntetická biologie a </a:t>
            </a:r>
            <a:r>
              <a:rPr lang="cs-CZ" dirty="0" err="1"/>
              <a:t>GMO+Virologie</a:t>
            </a:r>
            <a:r>
              <a:rPr lang="cs-CZ" dirty="0"/>
              <a:t> – </a:t>
            </a:r>
            <a:r>
              <a:rPr lang="cs-CZ" dirty="0" err="1"/>
              <a:t>Socrative</a:t>
            </a:r>
            <a:r>
              <a:rPr lang="cs-CZ" dirty="0"/>
              <a:t> (něco jako </a:t>
            </a:r>
            <a:r>
              <a:rPr lang="cs-CZ" dirty="0" err="1"/>
              <a:t>Kahoot</a:t>
            </a:r>
            <a:r>
              <a:rPr lang="cs-CZ" dirty="0"/>
              <a:t>)) aktualizace přednášek (</a:t>
            </a:r>
            <a:r>
              <a:rPr lang="cs-CZ" dirty="0" err="1"/>
              <a:t>Bioléčiva</a:t>
            </a:r>
            <a:r>
              <a:rPr lang="cs-CZ" dirty="0"/>
              <a:t>, Hygienicko-klinická mikrobiologie, GMO) (N301)</a:t>
            </a:r>
          </a:p>
          <a:p>
            <a:r>
              <a:rPr lang="cs-CZ" dirty="0"/>
              <a:t>dobré aktivní diskuze v rámci mikrobiologie životního prostředí (N301)</a:t>
            </a:r>
          </a:p>
        </p:txBody>
      </p:sp>
    </p:spTree>
    <p:extLst>
      <p:ext uri="{BB962C8B-B14F-4D97-AF65-F5344CB8AC3E}">
        <p14:creationId xmlns:p14="http://schemas.microsoft.com/office/powerpoint/2010/main" val="2893232823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4E7B029-7523-4290-1ADD-135B137313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Pokračování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7355BD6-279E-53D6-019E-AE0DD8DC5D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 err="1"/>
              <a:t>Bioléčiva</a:t>
            </a:r>
            <a:r>
              <a:rPr lang="cs-CZ" dirty="0"/>
              <a:t>, Živočišné kultury a Syntetická biologie a </a:t>
            </a:r>
            <a:r>
              <a:rPr lang="cs-CZ" dirty="0" err="1"/>
              <a:t>Gmo</a:t>
            </a:r>
            <a:r>
              <a:rPr lang="cs-CZ" dirty="0"/>
              <a:t>. Za mě nejlepší přístup a zpracování předmětů. (N301)</a:t>
            </a:r>
          </a:p>
          <a:p>
            <a:r>
              <a:rPr lang="cs-CZ" dirty="0" err="1"/>
              <a:t>Veľmi</a:t>
            </a:r>
            <a:r>
              <a:rPr lang="cs-CZ" dirty="0"/>
              <a:t> </a:t>
            </a:r>
            <a:r>
              <a:rPr lang="cs-CZ" dirty="0" err="1"/>
              <a:t>sa</a:t>
            </a:r>
            <a:r>
              <a:rPr lang="cs-CZ" dirty="0"/>
              <a:t> mi páčil </a:t>
            </a:r>
            <a:r>
              <a:rPr lang="cs-CZ" dirty="0" err="1"/>
              <a:t>prístup</a:t>
            </a:r>
            <a:r>
              <a:rPr lang="cs-CZ" dirty="0"/>
              <a:t> pána Rumla </a:t>
            </a:r>
            <a:r>
              <a:rPr lang="cs-CZ" dirty="0" err="1"/>
              <a:t>ktorý</a:t>
            </a:r>
            <a:r>
              <a:rPr lang="cs-CZ" dirty="0"/>
              <a:t> </a:t>
            </a:r>
            <a:r>
              <a:rPr lang="cs-CZ" dirty="0" err="1"/>
              <a:t>ochotne</a:t>
            </a:r>
            <a:r>
              <a:rPr lang="cs-CZ" dirty="0"/>
              <a:t> </a:t>
            </a:r>
            <a:r>
              <a:rPr lang="cs-CZ" dirty="0" err="1"/>
              <a:t>zdieľal</a:t>
            </a:r>
            <a:r>
              <a:rPr lang="cs-CZ" dirty="0"/>
              <a:t> video </a:t>
            </a:r>
            <a:r>
              <a:rPr lang="cs-CZ" dirty="0" err="1"/>
              <a:t>prednášky</a:t>
            </a:r>
            <a:r>
              <a:rPr lang="cs-CZ" dirty="0"/>
              <a:t> z doby </a:t>
            </a:r>
            <a:r>
              <a:rPr lang="cs-CZ" dirty="0" err="1"/>
              <a:t>covidovej</a:t>
            </a:r>
            <a:r>
              <a:rPr lang="cs-CZ" dirty="0"/>
              <a:t>. </a:t>
            </a:r>
            <a:r>
              <a:rPr lang="cs-CZ" dirty="0" err="1"/>
              <a:t>Veľmi</a:t>
            </a:r>
            <a:r>
              <a:rPr lang="cs-CZ" dirty="0"/>
              <a:t> </a:t>
            </a:r>
            <a:r>
              <a:rPr lang="cs-CZ" dirty="0" err="1"/>
              <a:t>príjemné</a:t>
            </a:r>
            <a:r>
              <a:rPr lang="cs-CZ" dirty="0"/>
              <a:t> </a:t>
            </a:r>
            <a:r>
              <a:rPr lang="cs-CZ" dirty="0" err="1"/>
              <a:t>sa</a:t>
            </a:r>
            <a:r>
              <a:rPr lang="cs-CZ" dirty="0"/>
              <a:t> mi potom z toho učilo na </a:t>
            </a:r>
            <a:r>
              <a:rPr lang="cs-CZ" dirty="0" err="1"/>
              <a:t>prednášku</a:t>
            </a:r>
            <a:r>
              <a:rPr lang="cs-CZ" dirty="0"/>
              <a:t>. </a:t>
            </a:r>
            <a:r>
              <a:rPr lang="cs-CZ" dirty="0" err="1"/>
              <a:t>Taktiez</a:t>
            </a:r>
            <a:r>
              <a:rPr lang="cs-CZ" dirty="0"/>
              <a:t> </a:t>
            </a:r>
            <a:r>
              <a:rPr lang="cs-CZ" dirty="0" err="1"/>
              <a:t>patrím</a:t>
            </a:r>
            <a:r>
              <a:rPr lang="cs-CZ" dirty="0"/>
              <a:t> k </a:t>
            </a:r>
            <a:r>
              <a:rPr lang="cs-CZ" dirty="0" err="1"/>
              <a:t>ľuďom</a:t>
            </a:r>
            <a:r>
              <a:rPr lang="cs-CZ" dirty="0"/>
              <a:t> </a:t>
            </a:r>
            <a:r>
              <a:rPr lang="cs-CZ" dirty="0" err="1"/>
              <a:t>čo</a:t>
            </a:r>
            <a:r>
              <a:rPr lang="cs-CZ" dirty="0"/>
              <a:t> </a:t>
            </a:r>
            <a:r>
              <a:rPr lang="cs-CZ" dirty="0" err="1"/>
              <a:t>sa</a:t>
            </a:r>
            <a:r>
              <a:rPr lang="cs-CZ" dirty="0"/>
              <a:t> </a:t>
            </a:r>
            <a:r>
              <a:rPr lang="cs-CZ" dirty="0" err="1"/>
              <a:t>učia</a:t>
            </a:r>
            <a:r>
              <a:rPr lang="cs-CZ" dirty="0"/>
              <a:t> </a:t>
            </a:r>
            <a:r>
              <a:rPr lang="cs-CZ" dirty="0" err="1"/>
              <a:t>vizuálne</a:t>
            </a:r>
            <a:r>
              <a:rPr lang="cs-CZ" dirty="0"/>
              <a:t>. To, že </a:t>
            </a:r>
            <a:r>
              <a:rPr lang="cs-CZ" dirty="0" err="1"/>
              <a:t>všetko</a:t>
            </a:r>
            <a:r>
              <a:rPr lang="cs-CZ" dirty="0"/>
              <a:t> </a:t>
            </a:r>
            <a:r>
              <a:rPr lang="cs-CZ" dirty="0" err="1"/>
              <a:t>čo</a:t>
            </a:r>
            <a:r>
              <a:rPr lang="cs-CZ" dirty="0"/>
              <a:t> </a:t>
            </a:r>
            <a:r>
              <a:rPr lang="cs-CZ" dirty="0" err="1"/>
              <a:t>povedala</a:t>
            </a:r>
            <a:r>
              <a:rPr lang="cs-CZ" dirty="0"/>
              <a:t> </a:t>
            </a:r>
            <a:r>
              <a:rPr lang="cs-CZ" dirty="0" err="1"/>
              <a:t>názorne</a:t>
            </a:r>
            <a:r>
              <a:rPr lang="cs-CZ" dirty="0"/>
              <a:t> ukázal aj na videu bolo </a:t>
            </a:r>
            <a:r>
              <a:rPr lang="cs-CZ" dirty="0" err="1"/>
              <a:t>veľmi</a:t>
            </a:r>
            <a:r>
              <a:rPr lang="cs-CZ" dirty="0"/>
              <a:t> </a:t>
            </a:r>
            <a:r>
              <a:rPr lang="cs-CZ" dirty="0" err="1"/>
              <a:t>príjemné</a:t>
            </a:r>
            <a:r>
              <a:rPr lang="cs-CZ" dirty="0"/>
              <a:t> a </a:t>
            </a:r>
            <a:r>
              <a:rPr lang="cs-CZ" dirty="0" err="1"/>
              <a:t>človek</a:t>
            </a:r>
            <a:r>
              <a:rPr lang="cs-CZ" dirty="0"/>
              <a:t> si </a:t>
            </a:r>
            <a:r>
              <a:rPr lang="cs-CZ" dirty="0" err="1"/>
              <a:t>veľa</a:t>
            </a:r>
            <a:r>
              <a:rPr lang="cs-CZ" dirty="0"/>
              <a:t> </a:t>
            </a:r>
            <a:r>
              <a:rPr lang="cs-CZ" dirty="0" err="1"/>
              <a:t>zapamätal</a:t>
            </a:r>
            <a:r>
              <a:rPr lang="cs-CZ" dirty="0"/>
              <a:t> </a:t>
            </a:r>
            <a:r>
              <a:rPr lang="cs-CZ" dirty="0" err="1"/>
              <a:t>hneď</a:t>
            </a:r>
            <a:r>
              <a:rPr lang="cs-CZ" dirty="0"/>
              <a:t> z </a:t>
            </a:r>
            <a:r>
              <a:rPr lang="cs-CZ" dirty="0" err="1"/>
              <a:t>prednášky</a:t>
            </a:r>
            <a:r>
              <a:rPr lang="cs-CZ" dirty="0"/>
              <a:t>. Všeobecné celá forma jeho </a:t>
            </a:r>
            <a:r>
              <a:rPr lang="cs-CZ" dirty="0" err="1"/>
              <a:t>prednášok</a:t>
            </a:r>
            <a:r>
              <a:rPr lang="cs-CZ" dirty="0"/>
              <a:t> bola </a:t>
            </a:r>
            <a:r>
              <a:rPr lang="cs-CZ" dirty="0" err="1"/>
              <a:t>excelentná</a:t>
            </a:r>
            <a:r>
              <a:rPr lang="cs-CZ" dirty="0"/>
              <a:t> a myslím že by </a:t>
            </a:r>
            <a:r>
              <a:rPr lang="cs-CZ" dirty="0" err="1"/>
              <a:t>nebolo</a:t>
            </a:r>
            <a:r>
              <a:rPr lang="cs-CZ" dirty="0"/>
              <a:t> na škodu </a:t>
            </a:r>
            <a:r>
              <a:rPr lang="cs-CZ" dirty="0" err="1"/>
              <a:t>keby</a:t>
            </a:r>
            <a:r>
              <a:rPr lang="cs-CZ" dirty="0"/>
              <a:t> si od </a:t>
            </a:r>
            <a:r>
              <a:rPr lang="cs-CZ" dirty="0" err="1"/>
              <a:t>neho</a:t>
            </a:r>
            <a:r>
              <a:rPr lang="cs-CZ" dirty="0"/>
              <a:t> </a:t>
            </a:r>
            <a:r>
              <a:rPr lang="cs-CZ" dirty="0" err="1"/>
              <a:t>prevzali</a:t>
            </a:r>
            <a:r>
              <a:rPr lang="cs-CZ" dirty="0"/>
              <a:t> aj </a:t>
            </a:r>
            <a:r>
              <a:rPr lang="cs-CZ" dirty="0" err="1"/>
              <a:t>ostatný</a:t>
            </a:r>
            <a:r>
              <a:rPr lang="cs-CZ" dirty="0"/>
              <a:t> </a:t>
            </a:r>
            <a:r>
              <a:rPr lang="cs-CZ" dirty="0" err="1"/>
              <a:t>vyučujúci</a:t>
            </a:r>
            <a:r>
              <a:rPr lang="cs-CZ" dirty="0"/>
              <a:t>. (N306)</a:t>
            </a:r>
          </a:p>
          <a:p>
            <a:r>
              <a:rPr lang="cs-CZ" dirty="0"/>
              <a:t>Kpt. Lukáš Miklas, Halina Šimková (N306)</a:t>
            </a:r>
          </a:p>
          <a:p>
            <a:r>
              <a:rPr lang="cs-CZ" dirty="0"/>
              <a:t>prof. Ruml - velmi srozumitelné přednášky, neopakuje se zbytečně ale dobře spojuje témata (N306)</a:t>
            </a:r>
          </a:p>
          <a:p>
            <a:r>
              <a:rPr lang="cs-CZ" dirty="0"/>
              <a:t>Virologie mi v tomhle přišla vhodně interaktivní - online testíky na </a:t>
            </a:r>
            <a:r>
              <a:rPr lang="cs-CZ" dirty="0" err="1"/>
              <a:t>kahoot</a:t>
            </a:r>
            <a:r>
              <a:rPr lang="cs-CZ" dirty="0"/>
              <a:t> (asi) a pak se proberou odpovědi. (N302)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65854955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B3735EB-BF2C-671A-6CAE-7E01E8BC6E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Hodnocení komunikace s ústavem </a:t>
            </a:r>
          </a:p>
        </p:txBody>
      </p:sp>
      <p:pic>
        <p:nvPicPr>
          <p:cNvPr id="5" name="Zástupný obsah 4">
            <a:extLst>
              <a:ext uri="{FF2B5EF4-FFF2-40B4-BE49-F238E27FC236}">
                <a16:creationId xmlns:a16="http://schemas.microsoft.com/office/drawing/2014/main" id="{7FCC927D-034D-8ECD-E85C-8E51EE0CEBD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96685" y="1351661"/>
            <a:ext cx="5188217" cy="1804597"/>
          </a:xfrm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8C5FAEBC-9002-A92D-E79C-227EB10835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62806" y="4088816"/>
            <a:ext cx="5188217" cy="2019404"/>
          </a:xfrm>
          <a:prstGeom prst="rect">
            <a:avLst/>
          </a:prstGeom>
        </p:spPr>
      </p:pic>
      <p:pic>
        <p:nvPicPr>
          <p:cNvPr id="9" name="Obrázek 8">
            <a:extLst>
              <a:ext uri="{FF2B5EF4-FFF2-40B4-BE49-F238E27FC236}">
                <a16:creationId xmlns:a16="http://schemas.microsoft.com/office/drawing/2014/main" id="{672E1CDD-D17D-C209-0262-EDC328DEF6D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845" y="4142794"/>
            <a:ext cx="5753396" cy="1911448"/>
          </a:xfrm>
          <a:prstGeom prst="rect">
            <a:avLst/>
          </a:prstGeom>
        </p:spPr>
      </p:pic>
      <p:pic>
        <p:nvPicPr>
          <p:cNvPr id="11" name="Obrázek 10">
            <a:extLst>
              <a:ext uri="{FF2B5EF4-FFF2-40B4-BE49-F238E27FC236}">
                <a16:creationId xmlns:a16="http://schemas.microsoft.com/office/drawing/2014/main" id="{F9FB166D-2337-AE3E-7001-42FB0711115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26417" y="1403568"/>
            <a:ext cx="5721644" cy="1752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35356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F88D9C2-670D-8F4F-749A-8822CBB84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GENOVÉ INŽENÝRSTVÍ </a:t>
            </a:r>
          </a:p>
        </p:txBody>
      </p:sp>
      <p:graphicFrame>
        <p:nvGraphicFramePr>
          <p:cNvPr id="7" name="Zástupný obsah 6">
            <a:extLst>
              <a:ext uri="{FF2B5EF4-FFF2-40B4-BE49-F238E27FC236}">
                <a16:creationId xmlns:a16="http://schemas.microsoft.com/office/drawing/2014/main" id="{B7B4225E-9C11-C52B-8568-4FCBD2FBC2D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1936463"/>
              </p:ext>
            </p:extLst>
          </p:nvPr>
        </p:nvGraphicFramePr>
        <p:xfrm>
          <a:off x="838200" y="1825625"/>
          <a:ext cx="1061548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3006">
                  <a:extLst>
                    <a:ext uri="{9D8B030D-6E8A-4147-A177-3AD203B41FA5}">
                      <a16:colId xmlns:a16="http://schemas.microsoft.com/office/drawing/2014/main" val="3831322722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290642827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98533613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500362994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01863861"/>
                    </a:ext>
                  </a:extLst>
                </a:gridCol>
              </a:tblGrid>
              <a:tr h="370840">
                <a:tc gridSpan="5">
                  <a:txBody>
                    <a:bodyPr/>
                    <a:lstStyle/>
                    <a:p>
                      <a:r>
                        <a:rPr lang="cs-CZ" dirty="0"/>
                        <a:t>ČÍSELNÉ HODNOCENÍ (průměrná známka)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08476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4685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Přínos pro 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4,7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4,4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29821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Osobní přínos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4,3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4,3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3,5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31486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Zpracování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2,7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3,3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3,9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0371720"/>
                  </a:ext>
                </a:extLst>
              </a:tr>
            </a:tbl>
          </a:graphicData>
        </a:graphic>
      </p:graphicFrame>
      <p:sp>
        <p:nvSpPr>
          <p:cNvPr id="3" name="TextovéPole 2">
            <a:extLst>
              <a:ext uri="{FF2B5EF4-FFF2-40B4-BE49-F238E27FC236}">
                <a16:creationId xmlns:a16="http://schemas.microsoft.com/office/drawing/2014/main" id="{BD69926D-941B-625D-3022-8027D8CB49BE}"/>
              </a:ext>
            </a:extLst>
          </p:cNvPr>
          <p:cNvSpPr txBox="1"/>
          <p:nvPr/>
        </p:nvSpPr>
        <p:spPr>
          <a:xfrm>
            <a:off x="761999" y="4005942"/>
            <a:ext cx="877388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Studenti N301 velmi chválí přednes pana profesora i jeho ochotu vše vysvětlit. Hlavní nedostatek vidí v absenci materiálů, ze kterých by bylo možné samostudium takto náročného předmětu.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Studentovi N302 přijde, že by se mohlo probírat méně metod.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Student N306 oceňuje, že pan Ruml i přes obsáhlost tématu nepožaduje detaily.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Studentovi N310 vadí zkoušení po trojicích. </a:t>
            </a:r>
          </a:p>
        </p:txBody>
      </p:sp>
    </p:spTree>
    <p:extLst>
      <p:ext uri="{BB962C8B-B14F-4D97-AF65-F5344CB8AC3E}">
        <p14:creationId xmlns:p14="http://schemas.microsoft.com/office/powerpoint/2010/main" val="3453487796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2251CED-587E-CA8D-FEC7-6F8440BF84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Hodnocení organizace odborné praxe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0D61A49B-CDC4-A3BB-7D4F-888C1ADA31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915838"/>
            <a:ext cx="5334274" cy="1828894"/>
          </a:xfrm>
          <a:prstGeom prst="rect">
            <a:avLst/>
          </a:prstGeom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E776DAD6-8DA8-36A3-1FA2-967E5BF8A2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72474" y="4557893"/>
            <a:ext cx="5588287" cy="1835244"/>
          </a:xfrm>
          <a:prstGeom prst="rect">
            <a:avLst/>
          </a:prstGeom>
        </p:spPr>
      </p:pic>
      <p:pic>
        <p:nvPicPr>
          <p:cNvPr id="9" name="Obrázek 8">
            <a:extLst>
              <a:ext uri="{FF2B5EF4-FFF2-40B4-BE49-F238E27FC236}">
                <a16:creationId xmlns:a16="http://schemas.microsoft.com/office/drawing/2014/main" id="{3FA0D784-0C08-CB4C-203D-7E7A54A8676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1239" y="4514293"/>
            <a:ext cx="5791498" cy="2000353"/>
          </a:xfrm>
          <a:prstGeom prst="rect">
            <a:avLst/>
          </a:prstGeom>
        </p:spPr>
      </p:pic>
      <p:pic>
        <p:nvPicPr>
          <p:cNvPr id="11" name="Obrázek 10">
            <a:extLst>
              <a:ext uri="{FF2B5EF4-FFF2-40B4-BE49-F238E27FC236}">
                <a16:creationId xmlns:a16="http://schemas.microsoft.com/office/drawing/2014/main" id="{721ED0C9-D9AB-5BCE-3940-E701D33E28C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55099" y="2038302"/>
            <a:ext cx="5105662" cy="1866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6592678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7C22226-F05F-2F2A-9B16-EB3CFB7F9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Hodnocení přínosu odborné praxe</a:t>
            </a:r>
          </a:p>
        </p:txBody>
      </p:sp>
      <p:pic>
        <p:nvPicPr>
          <p:cNvPr id="5" name="Zástupný obsah 4">
            <a:extLst>
              <a:ext uri="{FF2B5EF4-FFF2-40B4-BE49-F238E27FC236}">
                <a16:creationId xmlns:a16="http://schemas.microsoft.com/office/drawing/2014/main" id="{989AB672-9E69-7DC3-ADE3-3B60D6F54DA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884492" y="2034979"/>
            <a:ext cx="5110501" cy="1666969"/>
          </a:xfrm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FEED544B-9B44-4273-0A26-CF9EF5B638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212" y="4552515"/>
            <a:ext cx="4893565" cy="1576996"/>
          </a:xfrm>
          <a:prstGeom prst="rect">
            <a:avLst/>
          </a:prstGeom>
        </p:spPr>
      </p:pic>
      <p:pic>
        <p:nvPicPr>
          <p:cNvPr id="9" name="Obrázek 8">
            <a:extLst>
              <a:ext uri="{FF2B5EF4-FFF2-40B4-BE49-F238E27FC236}">
                <a16:creationId xmlns:a16="http://schemas.microsoft.com/office/drawing/2014/main" id="{588DA246-8FC9-D4B9-2AF1-0364EB73B05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38577" y="4293209"/>
            <a:ext cx="5315223" cy="2095608"/>
          </a:xfrm>
          <a:prstGeom prst="rect">
            <a:avLst/>
          </a:prstGeom>
        </p:spPr>
      </p:pic>
      <p:pic>
        <p:nvPicPr>
          <p:cNvPr id="11" name="Obrázek 10">
            <a:extLst>
              <a:ext uri="{FF2B5EF4-FFF2-40B4-BE49-F238E27FC236}">
                <a16:creationId xmlns:a16="http://schemas.microsoft.com/office/drawing/2014/main" id="{46192827-138A-EE8A-1B68-D8521B488E7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5035" y="2200943"/>
            <a:ext cx="5683542" cy="1752690"/>
          </a:xfrm>
          <a:prstGeom prst="rect">
            <a:avLst/>
          </a:prstGeom>
        </p:spPr>
      </p:pic>
      <p:sp>
        <p:nvSpPr>
          <p:cNvPr id="12" name="TextovéPole 11">
            <a:extLst>
              <a:ext uri="{FF2B5EF4-FFF2-40B4-BE49-F238E27FC236}">
                <a16:creationId xmlns:a16="http://schemas.microsoft.com/office/drawing/2014/main" id="{3214308A-3083-E5DD-65DE-6226C066488D}"/>
              </a:ext>
            </a:extLst>
          </p:cNvPr>
          <p:cNvSpPr txBox="1"/>
          <p:nvPr/>
        </p:nvSpPr>
        <p:spPr>
          <a:xfrm>
            <a:off x="359229" y="4004485"/>
            <a:ext cx="36793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/>
              <a:t>N301</a:t>
            </a:r>
          </a:p>
        </p:txBody>
      </p:sp>
      <p:sp>
        <p:nvSpPr>
          <p:cNvPr id="13" name="TextovéPole 12">
            <a:extLst>
              <a:ext uri="{FF2B5EF4-FFF2-40B4-BE49-F238E27FC236}">
                <a16:creationId xmlns:a16="http://schemas.microsoft.com/office/drawing/2014/main" id="{253DD908-C115-88D0-5F16-42CF026D48D8}"/>
              </a:ext>
            </a:extLst>
          </p:cNvPr>
          <p:cNvSpPr txBox="1"/>
          <p:nvPr/>
        </p:nvSpPr>
        <p:spPr>
          <a:xfrm>
            <a:off x="272143" y="6308209"/>
            <a:ext cx="36793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/>
              <a:t>N306</a:t>
            </a:r>
          </a:p>
        </p:txBody>
      </p:sp>
      <p:sp>
        <p:nvSpPr>
          <p:cNvPr id="14" name="TextovéPole 13">
            <a:extLst>
              <a:ext uri="{FF2B5EF4-FFF2-40B4-BE49-F238E27FC236}">
                <a16:creationId xmlns:a16="http://schemas.microsoft.com/office/drawing/2014/main" id="{34C90EC9-E271-F93F-2F46-0E15839B984A}"/>
              </a:ext>
            </a:extLst>
          </p:cNvPr>
          <p:cNvSpPr txBox="1"/>
          <p:nvPr/>
        </p:nvSpPr>
        <p:spPr>
          <a:xfrm>
            <a:off x="6313714" y="4010180"/>
            <a:ext cx="36793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/>
              <a:t>N302</a:t>
            </a:r>
          </a:p>
        </p:txBody>
      </p:sp>
      <p:sp>
        <p:nvSpPr>
          <p:cNvPr id="15" name="TextovéPole 14">
            <a:extLst>
              <a:ext uri="{FF2B5EF4-FFF2-40B4-BE49-F238E27FC236}">
                <a16:creationId xmlns:a16="http://schemas.microsoft.com/office/drawing/2014/main" id="{AF104CA1-4EC2-0986-A314-AD7CA6195403}"/>
              </a:ext>
            </a:extLst>
          </p:cNvPr>
          <p:cNvSpPr txBox="1"/>
          <p:nvPr/>
        </p:nvSpPr>
        <p:spPr>
          <a:xfrm>
            <a:off x="6400802" y="6302514"/>
            <a:ext cx="36793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/>
              <a:t>N310</a:t>
            </a:r>
          </a:p>
        </p:txBody>
      </p:sp>
    </p:spTree>
    <p:extLst>
      <p:ext uri="{BB962C8B-B14F-4D97-AF65-F5344CB8AC3E}">
        <p14:creationId xmlns:p14="http://schemas.microsoft.com/office/powerpoint/2010/main" val="2649718521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BCD94E7-D0CD-1B3C-6A14-A8B8D938C0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Přínosnost SVK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8FA6F0D3-A23E-48D9-2D60-68E93DD1FC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3669" y="2624334"/>
            <a:ext cx="2941038" cy="2481065"/>
          </a:xfrm>
          <a:prstGeom prst="rect">
            <a:avLst/>
          </a:prstGeom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676411C9-C3DE-73B1-2419-1895B5AACB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13962" y="4133980"/>
            <a:ext cx="2241234" cy="2134846"/>
          </a:xfrm>
          <a:prstGeom prst="rect">
            <a:avLst/>
          </a:prstGeom>
        </p:spPr>
      </p:pic>
      <p:pic>
        <p:nvPicPr>
          <p:cNvPr id="9" name="Obrázek 8">
            <a:extLst>
              <a:ext uri="{FF2B5EF4-FFF2-40B4-BE49-F238E27FC236}">
                <a16:creationId xmlns:a16="http://schemas.microsoft.com/office/drawing/2014/main" id="{02AEB137-FFAF-0D04-BC5B-2B6BA22D8F4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41236" y="916979"/>
            <a:ext cx="2877724" cy="2481065"/>
          </a:xfrm>
          <a:prstGeom prst="rect">
            <a:avLst/>
          </a:prstGeom>
        </p:spPr>
      </p:pic>
      <p:pic>
        <p:nvPicPr>
          <p:cNvPr id="11" name="Obrázek 10">
            <a:extLst>
              <a:ext uri="{FF2B5EF4-FFF2-40B4-BE49-F238E27FC236}">
                <a16:creationId xmlns:a16="http://schemas.microsoft.com/office/drawing/2014/main" id="{7CEFEFA2-28BE-5C9A-8A19-0DD9BF31B4D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82298" y="4094597"/>
            <a:ext cx="2861135" cy="2336086"/>
          </a:xfrm>
          <a:prstGeom prst="rect">
            <a:avLst/>
          </a:prstGeom>
        </p:spPr>
      </p:pic>
      <p:pic>
        <p:nvPicPr>
          <p:cNvPr id="13" name="Obrázek 12">
            <a:extLst>
              <a:ext uri="{FF2B5EF4-FFF2-40B4-BE49-F238E27FC236}">
                <a16:creationId xmlns:a16="http://schemas.microsoft.com/office/drawing/2014/main" id="{15B5170D-634B-0985-47BB-FDEED64533A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49716" y="1036052"/>
            <a:ext cx="2926301" cy="2607514"/>
          </a:xfrm>
          <a:prstGeom prst="rect">
            <a:avLst/>
          </a:prstGeom>
        </p:spPr>
      </p:pic>
      <p:sp>
        <p:nvSpPr>
          <p:cNvPr id="14" name="TextovéPole 13">
            <a:extLst>
              <a:ext uri="{FF2B5EF4-FFF2-40B4-BE49-F238E27FC236}">
                <a16:creationId xmlns:a16="http://schemas.microsoft.com/office/drawing/2014/main" id="{9F5F5AA3-581F-5388-28F4-41AE63DED46C}"/>
              </a:ext>
            </a:extLst>
          </p:cNvPr>
          <p:cNvSpPr txBox="1"/>
          <p:nvPr/>
        </p:nvSpPr>
        <p:spPr>
          <a:xfrm>
            <a:off x="5976257" y="3861031"/>
            <a:ext cx="19267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/>
              <a:t>N301</a:t>
            </a:r>
          </a:p>
        </p:txBody>
      </p:sp>
      <p:sp>
        <p:nvSpPr>
          <p:cNvPr id="15" name="TextovéPole 14">
            <a:extLst>
              <a:ext uri="{FF2B5EF4-FFF2-40B4-BE49-F238E27FC236}">
                <a16:creationId xmlns:a16="http://schemas.microsoft.com/office/drawing/2014/main" id="{8F97BE2A-CF88-68C1-4102-76B4C74CC52E}"/>
              </a:ext>
            </a:extLst>
          </p:cNvPr>
          <p:cNvSpPr txBox="1"/>
          <p:nvPr/>
        </p:nvSpPr>
        <p:spPr>
          <a:xfrm>
            <a:off x="9427028" y="6229626"/>
            <a:ext cx="19267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/>
              <a:t>N310</a:t>
            </a:r>
          </a:p>
        </p:txBody>
      </p:sp>
      <p:sp>
        <p:nvSpPr>
          <p:cNvPr id="16" name="TextovéPole 15">
            <a:extLst>
              <a:ext uri="{FF2B5EF4-FFF2-40B4-BE49-F238E27FC236}">
                <a16:creationId xmlns:a16="http://schemas.microsoft.com/office/drawing/2014/main" id="{F862B985-66BE-F77D-A584-B615054CE19C}"/>
              </a:ext>
            </a:extLst>
          </p:cNvPr>
          <p:cNvSpPr txBox="1"/>
          <p:nvPr/>
        </p:nvSpPr>
        <p:spPr>
          <a:xfrm>
            <a:off x="5949992" y="6246017"/>
            <a:ext cx="19267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/>
              <a:t>N306</a:t>
            </a:r>
          </a:p>
        </p:txBody>
      </p:sp>
      <p:sp>
        <p:nvSpPr>
          <p:cNvPr id="17" name="TextovéPole 16">
            <a:extLst>
              <a:ext uri="{FF2B5EF4-FFF2-40B4-BE49-F238E27FC236}">
                <a16:creationId xmlns:a16="http://schemas.microsoft.com/office/drawing/2014/main" id="{BA618D45-6AE4-51B7-5A5A-621057BB8C2D}"/>
              </a:ext>
            </a:extLst>
          </p:cNvPr>
          <p:cNvSpPr txBox="1"/>
          <p:nvPr/>
        </p:nvSpPr>
        <p:spPr>
          <a:xfrm>
            <a:off x="9371193" y="3861031"/>
            <a:ext cx="19267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/>
              <a:t>N302</a:t>
            </a:r>
          </a:p>
        </p:txBody>
      </p:sp>
    </p:spTree>
    <p:extLst>
      <p:ext uri="{BB962C8B-B14F-4D97-AF65-F5344CB8AC3E}">
        <p14:creationId xmlns:p14="http://schemas.microsoft.com/office/powerpoint/2010/main" val="3219847896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2C0CE2A-0416-378E-EE7A-566294E89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Prostor pro vypracování diplomové práce</a:t>
            </a:r>
          </a:p>
        </p:txBody>
      </p:sp>
      <p:pic>
        <p:nvPicPr>
          <p:cNvPr id="5" name="Zástupný obsah 4">
            <a:extLst>
              <a:ext uri="{FF2B5EF4-FFF2-40B4-BE49-F238E27FC236}">
                <a16:creationId xmlns:a16="http://schemas.microsoft.com/office/drawing/2014/main" id="{596F59C8-45A6-4E67-3D73-C79CABCA966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0" y="1984778"/>
            <a:ext cx="5817587" cy="3654021"/>
          </a:xfrm>
        </p:spPr>
      </p:pic>
      <p:pic>
        <p:nvPicPr>
          <p:cNvPr id="13" name="Obrázek 12">
            <a:extLst>
              <a:ext uri="{FF2B5EF4-FFF2-40B4-BE49-F238E27FC236}">
                <a16:creationId xmlns:a16="http://schemas.microsoft.com/office/drawing/2014/main" id="{41E87820-F78F-EDA5-EB19-A76EC59CEF5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03488" y="4343011"/>
            <a:ext cx="2672391" cy="2351704"/>
          </a:xfrm>
          <a:prstGeom prst="rect">
            <a:avLst/>
          </a:prstGeom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4B739D58-AAAC-4D21-7007-E0D24092A40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06780" y="1377896"/>
            <a:ext cx="2847046" cy="2780448"/>
          </a:xfrm>
          <a:prstGeom prst="rect">
            <a:avLst/>
          </a:prstGeom>
        </p:spPr>
      </p:pic>
      <p:sp>
        <p:nvSpPr>
          <p:cNvPr id="8" name="TextovéPole 7">
            <a:extLst>
              <a:ext uri="{FF2B5EF4-FFF2-40B4-BE49-F238E27FC236}">
                <a16:creationId xmlns:a16="http://schemas.microsoft.com/office/drawing/2014/main" id="{BE236AD0-EA6F-5550-13FB-A9DD331FD6B7}"/>
              </a:ext>
            </a:extLst>
          </p:cNvPr>
          <p:cNvSpPr txBox="1"/>
          <p:nvPr/>
        </p:nvSpPr>
        <p:spPr>
          <a:xfrm>
            <a:off x="6096000" y="4136572"/>
            <a:ext cx="2068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/>
              <a:t>N301</a:t>
            </a:r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46219869-D9F4-E157-9A6D-F16707C7FDA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865983" y="1690688"/>
            <a:ext cx="2487817" cy="2085258"/>
          </a:xfrm>
          <a:prstGeom prst="rect">
            <a:avLst/>
          </a:prstGeom>
        </p:spPr>
      </p:pic>
      <p:sp>
        <p:nvSpPr>
          <p:cNvPr id="11" name="TextovéPole 10">
            <a:extLst>
              <a:ext uri="{FF2B5EF4-FFF2-40B4-BE49-F238E27FC236}">
                <a16:creationId xmlns:a16="http://schemas.microsoft.com/office/drawing/2014/main" id="{C6AF8C6A-1D9E-D4D7-F15C-B4944D697E63}"/>
              </a:ext>
            </a:extLst>
          </p:cNvPr>
          <p:cNvSpPr txBox="1"/>
          <p:nvPr/>
        </p:nvSpPr>
        <p:spPr>
          <a:xfrm>
            <a:off x="8832239" y="4158344"/>
            <a:ext cx="2068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/>
              <a:t>N302</a:t>
            </a:r>
          </a:p>
        </p:txBody>
      </p:sp>
      <p:sp>
        <p:nvSpPr>
          <p:cNvPr id="14" name="TextovéPole 13">
            <a:extLst>
              <a:ext uri="{FF2B5EF4-FFF2-40B4-BE49-F238E27FC236}">
                <a16:creationId xmlns:a16="http://schemas.microsoft.com/office/drawing/2014/main" id="{40A2F5AC-29EA-8832-B069-302EE82A4C13}"/>
              </a:ext>
            </a:extLst>
          </p:cNvPr>
          <p:cNvSpPr txBox="1"/>
          <p:nvPr/>
        </p:nvSpPr>
        <p:spPr>
          <a:xfrm>
            <a:off x="5817587" y="6516577"/>
            <a:ext cx="2068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/>
              <a:t>N306</a:t>
            </a:r>
          </a:p>
        </p:txBody>
      </p:sp>
      <p:pic>
        <p:nvPicPr>
          <p:cNvPr id="16" name="Obrázek 15">
            <a:extLst>
              <a:ext uri="{FF2B5EF4-FFF2-40B4-BE49-F238E27FC236}">
                <a16:creationId xmlns:a16="http://schemas.microsoft.com/office/drawing/2014/main" id="{2AA67BD9-BC65-16AD-FD66-57622D6E91E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939245" y="4436054"/>
            <a:ext cx="2187705" cy="2367516"/>
          </a:xfrm>
          <a:prstGeom prst="rect">
            <a:avLst/>
          </a:prstGeom>
        </p:spPr>
      </p:pic>
      <p:sp>
        <p:nvSpPr>
          <p:cNvPr id="19" name="TextovéPole 18">
            <a:extLst>
              <a:ext uri="{FF2B5EF4-FFF2-40B4-BE49-F238E27FC236}">
                <a16:creationId xmlns:a16="http://schemas.microsoft.com/office/drawing/2014/main" id="{EE0EFDFC-F150-5F59-E629-F2339A49AE73}"/>
              </a:ext>
            </a:extLst>
          </p:cNvPr>
          <p:cNvSpPr txBox="1"/>
          <p:nvPr/>
        </p:nvSpPr>
        <p:spPr>
          <a:xfrm>
            <a:off x="8832239" y="6516578"/>
            <a:ext cx="2068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/>
              <a:t>N310</a:t>
            </a:r>
          </a:p>
        </p:txBody>
      </p:sp>
    </p:spTree>
    <p:extLst>
      <p:ext uri="{BB962C8B-B14F-4D97-AF65-F5344CB8AC3E}">
        <p14:creationId xmlns:p14="http://schemas.microsoft.com/office/powerpoint/2010/main" val="2738430227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68F4DA8-B58A-A8CE-10DD-ED187C616A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Čas během studia</a:t>
            </a:r>
          </a:p>
        </p:txBody>
      </p:sp>
      <p:pic>
        <p:nvPicPr>
          <p:cNvPr id="5" name="Zástupný obsah 4">
            <a:extLst>
              <a:ext uri="{FF2B5EF4-FFF2-40B4-BE49-F238E27FC236}">
                <a16:creationId xmlns:a16="http://schemas.microsoft.com/office/drawing/2014/main" id="{7CE34BA4-5B0E-5957-A537-29B429F0681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8090" y="2445487"/>
            <a:ext cx="4640117" cy="3236856"/>
          </a:xfrm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FE0643A6-CF9F-F22E-F64A-0175A10AAB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48480" y="1027907"/>
            <a:ext cx="3170723" cy="2782093"/>
          </a:xfrm>
          <a:prstGeom prst="rect">
            <a:avLst/>
          </a:prstGeom>
        </p:spPr>
      </p:pic>
      <p:pic>
        <p:nvPicPr>
          <p:cNvPr id="15" name="Obrázek 14">
            <a:extLst>
              <a:ext uri="{FF2B5EF4-FFF2-40B4-BE49-F238E27FC236}">
                <a16:creationId xmlns:a16="http://schemas.microsoft.com/office/drawing/2014/main" id="{A5F1A1FD-C9D7-41BE-06DB-62F584B3096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79582" y="4082932"/>
            <a:ext cx="2781461" cy="2428959"/>
          </a:xfrm>
          <a:prstGeom prst="rect">
            <a:avLst/>
          </a:prstGeom>
        </p:spPr>
      </p:pic>
      <p:sp>
        <p:nvSpPr>
          <p:cNvPr id="8" name="TextovéPole 7">
            <a:extLst>
              <a:ext uri="{FF2B5EF4-FFF2-40B4-BE49-F238E27FC236}">
                <a16:creationId xmlns:a16="http://schemas.microsoft.com/office/drawing/2014/main" id="{0B4E152B-F5AE-8D79-FBA5-20C29E1DE7B2}"/>
              </a:ext>
            </a:extLst>
          </p:cNvPr>
          <p:cNvSpPr txBox="1"/>
          <p:nvPr/>
        </p:nvSpPr>
        <p:spPr>
          <a:xfrm>
            <a:off x="5845629" y="3930134"/>
            <a:ext cx="2351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/>
              <a:t>N301</a:t>
            </a:r>
          </a:p>
        </p:txBody>
      </p:sp>
      <p:pic>
        <p:nvPicPr>
          <p:cNvPr id="13" name="Obrázek 12">
            <a:extLst>
              <a:ext uri="{FF2B5EF4-FFF2-40B4-BE49-F238E27FC236}">
                <a16:creationId xmlns:a16="http://schemas.microsoft.com/office/drawing/2014/main" id="{45F29FED-E479-370D-AC82-1B697CF0ECC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53889" y="3930133"/>
            <a:ext cx="3000715" cy="2562741"/>
          </a:xfrm>
          <a:prstGeom prst="rect">
            <a:avLst/>
          </a:prstGeom>
        </p:spPr>
      </p:pic>
      <p:sp>
        <p:nvSpPr>
          <p:cNvPr id="9" name="TextovéPole 8">
            <a:extLst>
              <a:ext uri="{FF2B5EF4-FFF2-40B4-BE49-F238E27FC236}">
                <a16:creationId xmlns:a16="http://schemas.microsoft.com/office/drawing/2014/main" id="{F3850F0B-91DE-0FDF-4D6A-AA54694DEBD9}"/>
              </a:ext>
            </a:extLst>
          </p:cNvPr>
          <p:cNvSpPr txBox="1"/>
          <p:nvPr/>
        </p:nvSpPr>
        <p:spPr>
          <a:xfrm>
            <a:off x="9046029" y="3930134"/>
            <a:ext cx="2351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/>
              <a:t>N302</a:t>
            </a: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0B08B733-0AF5-9F46-8F22-326FB83A71B1}"/>
              </a:ext>
            </a:extLst>
          </p:cNvPr>
          <p:cNvSpPr txBox="1"/>
          <p:nvPr/>
        </p:nvSpPr>
        <p:spPr>
          <a:xfrm>
            <a:off x="5994655" y="6327225"/>
            <a:ext cx="2351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/>
              <a:t>N306</a:t>
            </a:r>
          </a:p>
        </p:txBody>
      </p:sp>
      <p:sp>
        <p:nvSpPr>
          <p:cNvPr id="11" name="TextovéPole 10">
            <a:extLst>
              <a:ext uri="{FF2B5EF4-FFF2-40B4-BE49-F238E27FC236}">
                <a16:creationId xmlns:a16="http://schemas.microsoft.com/office/drawing/2014/main" id="{336B587D-8B79-77D6-C5C2-A07DA2399ACB}"/>
              </a:ext>
            </a:extLst>
          </p:cNvPr>
          <p:cNvSpPr txBox="1"/>
          <p:nvPr/>
        </p:nvSpPr>
        <p:spPr>
          <a:xfrm>
            <a:off x="9046029" y="6308209"/>
            <a:ext cx="2351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/>
              <a:t>N310</a:t>
            </a:r>
          </a:p>
        </p:txBody>
      </p:sp>
      <p:pic>
        <p:nvPicPr>
          <p:cNvPr id="17" name="Obrázek 16">
            <a:extLst>
              <a:ext uri="{FF2B5EF4-FFF2-40B4-BE49-F238E27FC236}">
                <a16:creationId xmlns:a16="http://schemas.microsoft.com/office/drawing/2014/main" id="{010326ED-1149-617F-5496-AEC96A50EF0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046029" y="1101522"/>
            <a:ext cx="2866241" cy="2828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0114000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F355EDA-407F-3DF2-548A-7D45D2309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Závěrečné myšlenky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45A24E6-B16B-8EAF-6759-2344F978C9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I přes všechny komentáře bych studium na ústavu 320 za nic na světě nevyměnila.</a:t>
            </a:r>
          </a:p>
          <a:p>
            <a:r>
              <a:rPr lang="cs-CZ" dirty="0"/>
              <a:t>Děkuji Vám za to, že máte chuť poslouchat názory studentů a chcete vylepšit výuku a atmosféru na ústavu. Jinak mi přijde, že je i teď na ústavu přátelská atmosféra a jakákoliv spolupráce je pohodová, ale některé aspekty studia by se možná měly trochu aktualizovat. Díky!</a:t>
            </a:r>
          </a:p>
          <a:p>
            <a:r>
              <a:rPr lang="cs-CZ" dirty="0"/>
              <a:t>"Díky, že jsem tu mohla studovat :) "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411282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F88D9C2-670D-8F4F-749A-8822CBB84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KLINICKÁ LABORATORNÍ DIAGNOSTIKA</a:t>
            </a:r>
          </a:p>
        </p:txBody>
      </p:sp>
      <p:graphicFrame>
        <p:nvGraphicFramePr>
          <p:cNvPr id="7" name="Zástupný obsah 6">
            <a:extLst>
              <a:ext uri="{FF2B5EF4-FFF2-40B4-BE49-F238E27FC236}">
                <a16:creationId xmlns:a16="http://schemas.microsoft.com/office/drawing/2014/main" id="{B7B4225E-9C11-C52B-8568-4FCBD2FBC2D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32170360"/>
              </p:ext>
            </p:extLst>
          </p:nvPr>
        </p:nvGraphicFramePr>
        <p:xfrm>
          <a:off x="838200" y="1825625"/>
          <a:ext cx="1061548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3006">
                  <a:extLst>
                    <a:ext uri="{9D8B030D-6E8A-4147-A177-3AD203B41FA5}">
                      <a16:colId xmlns:a16="http://schemas.microsoft.com/office/drawing/2014/main" val="3831322722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290642827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98533613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500362994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01863861"/>
                    </a:ext>
                  </a:extLst>
                </a:gridCol>
              </a:tblGrid>
              <a:tr h="370840">
                <a:tc gridSpan="5">
                  <a:txBody>
                    <a:bodyPr/>
                    <a:lstStyle/>
                    <a:p>
                      <a:r>
                        <a:rPr lang="cs-CZ" dirty="0"/>
                        <a:t>ČÍSELNÉ HODNOCENÍ (průměrná známka)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08476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N310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4685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Přínos pro 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4,7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29821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Osobní přínos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4,4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31486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Zpracování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4,7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0371720"/>
                  </a:ext>
                </a:extLst>
              </a:tr>
            </a:tbl>
          </a:graphicData>
        </a:graphic>
      </p:graphicFrame>
      <p:sp>
        <p:nvSpPr>
          <p:cNvPr id="3" name="TextovéPole 2">
            <a:extLst>
              <a:ext uri="{FF2B5EF4-FFF2-40B4-BE49-F238E27FC236}">
                <a16:creationId xmlns:a16="http://schemas.microsoft.com/office/drawing/2014/main" id="{AAFC70E4-F27C-E5D4-5798-4D84D8928936}"/>
              </a:ext>
            </a:extLst>
          </p:cNvPr>
          <p:cNvSpPr txBox="1"/>
          <p:nvPr/>
        </p:nvSpPr>
        <p:spPr>
          <a:xfrm>
            <a:off x="707571" y="3951515"/>
            <a:ext cx="80880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Studenti N301 nemají k předmětu výhrady. </a:t>
            </a:r>
          </a:p>
        </p:txBody>
      </p:sp>
    </p:spTree>
    <p:extLst>
      <p:ext uri="{BB962C8B-B14F-4D97-AF65-F5344CB8AC3E}">
        <p14:creationId xmlns:p14="http://schemas.microsoft.com/office/powerpoint/2010/main" val="187696111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640</TotalTime>
  <Words>3634</Words>
  <Application>Microsoft Office PowerPoint</Application>
  <PresentationFormat>Širokoúhlá obrazovka</PresentationFormat>
  <Paragraphs>1160</Paragraphs>
  <Slides>85</Slides>
  <Notes>4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85</vt:i4>
      </vt:variant>
    </vt:vector>
  </HeadingPairs>
  <TitlesOfParts>
    <vt:vector size="89" baseType="lpstr">
      <vt:lpstr>Aptos</vt:lpstr>
      <vt:lpstr>Aptos Display</vt:lpstr>
      <vt:lpstr>Arial</vt:lpstr>
      <vt:lpstr>Motiv Office</vt:lpstr>
      <vt:lpstr>STUDENTSKÉ HODNOCENÍ STUDIJNÍCH PROGRAMŮ</vt:lpstr>
      <vt:lpstr>POČTY RESPONDENTŮ </vt:lpstr>
      <vt:lpstr>VYHODNOCENÍ JEDNOTLIVÝCH PŘEDMĚTŮ </vt:lpstr>
      <vt:lpstr>STATISTICKÁ ANALÝZA</vt:lpstr>
      <vt:lpstr>MOLEKULÁRNÍ BIOLOGIE</vt:lpstr>
      <vt:lpstr>BIOFYZIKÁLNÍ CHEMIE</vt:lpstr>
      <vt:lpstr>PATOBIOCHEMIE I</vt:lpstr>
      <vt:lpstr>GENOVÉ INŽENÝRSTVÍ </vt:lpstr>
      <vt:lpstr>KLINICKÁ LABORATORNÍ DIAGNOSTIKA</vt:lpstr>
      <vt:lpstr>LABORATOŘ BIOCHEMICKÝCH METOD A GENOVÉHO INŽEÝRSTVÍ </vt:lpstr>
      <vt:lpstr>ENZYMOLOGIE</vt:lpstr>
      <vt:lpstr>BIOCHEMIE A FYZIOLOGIE ROSTLIN</vt:lpstr>
      <vt:lpstr>HYGIENICKO-KLINICKÁ MIKROBIOLOGIE</vt:lpstr>
      <vt:lpstr>ŽIVOČIŠNÉ BUNĚČNÉ KULTURY A JEJICH VYUŽITÍ </vt:lpstr>
      <vt:lpstr>BIOCHEMIE SEKUNDÁRNÍCH METABOLITŮ</vt:lpstr>
      <vt:lpstr>PATOBIOCHEMIE II</vt:lpstr>
      <vt:lpstr>DATABÁZE A POČÍTAČOVÉ NÁSTROJE V BIOCHEMICKÉM VÝZKUMU</vt:lpstr>
      <vt:lpstr>BIOCHEMIE MIKROORGANISMŮ</vt:lpstr>
      <vt:lpstr>SYNTETICKÁ BIOLOGIE A GENETICKY MODIFIKOVANÉ ORGANISMY</vt:lpstr>
      <vt:lpstr>BIOLOGICKY AKTIVNÍ PŘÍRODNÍ LÁTKY</vt:lpstr>
      <vt:lpstr>HEMATOLOGIE A IMUNOLOGIE</vt:lpstr>
      <vt:lpstr>MODERNÍ INSTRUMENTÁLNÍ METODY STRUKTURNÍ BIOLOGIE</vt:lpstr>
      <vt:lpstr>IMUNOCHEMIE A LABORATOŘ IMUNOCHEMIE</vt:lpstr>
      <vt:lpstr>BIOTECHNOLOGIE V ŽIVOTNÍM PROSTŘEDÍ</vt:lpstr>
      <vt:lpstr>ANALYTICKÁ CHEMIE V BIOCHEMII</vt:lpstr>
      <vt:lpstr>MIKROBILOGIE ŽIVOTNÍHO PROSTŘEDÍ</vt:lpstr>
      <vt:lpstr>BIOLÉČIVA</vt:lpstr>
      <vt:lpstr>SEMINÁŘ STRUKTURNÍ BIOINFORMATIKY</vt:lpstr>
      <vt:lpstr>MOLEKULÁRNÍ MECHANISMY BAKTERIÁLNÍ VIRULENCE</vt:lpstr>
      <vt:lpstr>ZÁKLADY PATOLOGIE ČLOVĚKA</vt:lpstr>
      <vt:lpstr>INTERPRETACE CHROMATOGRAFICKÝCH A HMOTNOSTNĚ-SPEKTROMETRICKÝCH DAT</vt:lpstr>
      <vt:lpstr>FORENZNÍ ANALÝZA KOVOVÝCH A ANORGANICKÝCH NEKOVOVÝCH PŘEDMĚTŮ</vt:lpstr>
      <vt:lpstr>FARMACEUTICKÁ MIKROBIOLOGIE</vt:lpstr>
      <vt:lpstr>CHEMOMETRIE</vt:lpstr>
      <vt:lpstr>DATABÁZE V CHEMICKÉ A FORENZNÍ ANALÝZE</vt:lpstr>
      <vt:lpstr>ÚVOD DO KRIMINALISTICKÉ ODOROLOGIE</vt:lpstr>
      <vt:lpstr>STRATEGIE PRŮKAZŮ FALŠOVÁNÍ POTRAVIN A DOPLŇKŮ STRAVY</vt:lpstr>
      <vt:lpstr>NMR PRO STUDIUM PŘÍRODNÍCH LÁTEK </vt:lpstr>
      <vt:lpstr>ANALÝZA Z HLEDISKA VZORKU: BIOLOGICKÉ MATERIÁLY</vt:lpstr>
      <vt:lpstr>METODY STOPOVÉ A ULTRASTOPOVÉ ANALÝZY</vt:lpstr>
      <vt:lpstr>KONCEPCE LABORATORNÍCH A DIAGNOSTICKÝCH VYŠETŘENÍ</vt:lpstr>
      <vt:lpstr>FORENZNÍ GENETIKA</vt:lpstr>
      <vt:lpstr>IZOTOPOVĚ ZNAČENÉ SLOUČENINY</vt:lpstr>
      <vt:lpstr>TEORIE A METODY KRIMINALISTIKY</vt:lpstr>
      <vt:lpstr>SPEKTROSKOPICKÁ A MIKROSKOPICKÁ CHARAKTERIZACE MATERIÁLU </vt:lpstr>
      <vt:lpstr>IZOLAČNÍ A SEPARAČNÍ METODY</vt:lpstr>
      <vt:lpstr>METODY STRUKTRUNÍ A POVRCHOVÉ ANALÝZY</vt:lpstr>
      <vt:lpstr>TECHNIKY MĚŘENÍ A INTERPRETACE IČ A RAMANOVÝCH SPEKTER</vt:lpstr>
      <vt:lpstr>BIOIŽENÝRSTVÍ I</vt:lpstr>
      <vt:lpstr>BIOTECHNOLOGICKÉ APLIKACE MIKROORGANISMŮ </vt:lpstr>
      <vt:lpstr>VIROLOGIE</vt:lpstr>
      <vt:lpstr>ANALÝZA GENOVÉ EXPRESE</vt:lpstr>
      <vt:lpstr>POTRAVINÁŘSKÁ MIKROBIOLOGIE</vt:lpstr>
      <vt:lpstr>LABORATOŘ POTRAVINÁŘSKÉ MIKROBIOLOGIE</vt:lpstr>
      <vt:lpstr>PRAKTICKÝ SEMINÁŘ Z HYGIENICKO-KLINICKÉ MIKROBIOLOGIE</vt:lpstr>
      <vt:lpstr>EUKARYOTNÍ MIKROBIOLOGIE</vt:lpstr>
      <vt:lpstr>GENOMIKA: ANALÝZA A ALGORITMY</vt:lpstr>
      <vt:lpstr>STANOVENÍ ANALYTU V MEDICÍNĚ</vt:lpstr>
      <vt:lpstr>NOVÉ TRENDY KLINICKÉHO VÝZKUMU A VÝVOJE LÉČIV</vt:lpstr>
      <vt:lpstr>LABORATOŘ KLINICKÉ MIKROBIOLOGIE, IMUNOLOGIE A ALERGOLOGIE</vt:lpstr>
      <vt:lpstr>KONCEPCE LABORATORNÍCH A DIAGNOSTICKÝCH VYŠĚTŘENÍ </vt:lpstr>
      <vt:lpstr>LABORATOŘ HISTOLOGIE, MOLEKULÁRNÍ BIOLOGIE A GENETIKY</vt:lpstr>
      <vt:lpstr>OCHRANA VEŘEJNÉHO ZDRAVÍ </vt:lpstr>
      <vt:lpstr>PRÁVNÍ ZÁKLADY ZNALECKÉ ČINNOSTI </vt:lpstr>
      <vt:lpstr>LABORATOŘ CHROMATOGRAFIE HMOTNOSTNÍ SPEKTROMETRIE</vt:lpstr>
      <vt:lpstr>Další zapsané předměty</vt:lpstr>
      <vt:lpstr>Co chybí v nabídce povinně volitelných? </vt:lpstr>
      <vt:lpstr>Kde dochází k překryvu?</vt:lpstr>
      <vt:lpstr>Vyhovuje vám rozvržení předmětů ve studiu? </vt:lpstr>
      <vt:lpstr>Podněty ke změnám </vt:lpstr>
      <vt:lpstr>Myšlenky k posluchačským laboratořím? </vt:lpstr>
      <vt:lpstr>Jak často se setkáváte s novými informacemi během výuky? </vt:lpstr>
      <vt:lpstr>Co vám vyhovuje během přednášek? </vt:lpstr>
      <vt:lpstr>Jak se stavíte k frontální výuce? (lze zvolit více možností)  </vt:lpstr>
      <vt:lpstr>Jaké vám vyhovují materiály (lze zvolit více možností) </vt:lpstr>
      <vt:lpstr>Jaký způsob zakončení předmětu preferujete? (lze zvolit více možností) </vt:lpstr>
      <vt:lpstr>Příklady dobré praxe</vt:lpstr>
      <vt:lpstr>Pokračování </vt:lpstr>
      <vt:lpstr>Hodnocení komunikace s ústavem </vt:lpstr>
      <vt:lpstr>Hodnocení organizace odborné praxe</vt:lpstr>
      <vt:lpstr>Hodnocení přínosu odborné praxe</vt:lpstr>
      <vt:lpstr>Přínosnost SVK</vt:lpstr>
      <vt:lpstr>Prostor pro vypracování diplomové práce</vt:lpstr>
      <vt:lpstr>Čas během studia</vt:lpstr>
      <vt:lpstr>Závěrečné myšlenky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Petra Třešňáková</dc:creator>
  <cp:lastModifiedBy>Petra Třešňáková</cp:lastModifiedBy>
  <cp:revision>24</cp:revision>
  <dcterms:created xsi:type="dcterms:W3CDTF">2024-09-03T14:30:25Z</dcterms:created>
  <dcterms:modified xsi:type="dcterms:W3CDTF">2024-09-06T12:21:31Z</dcterms:modified>
</cp:coreProperties>
</file>